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1pPr>
    <a:lvl2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2pPr>
    <a:lvl3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3pPr>
    <a:lvl4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4pPr>
    <a:lvl5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5pPr>
    <a:lvl6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6pPr>
    <a:lvl7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7pPr>
    <a:lvl8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8pPr>
    <a:lvl9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861E00B-8FCE-4341-B4E3-0712130E69D4}" styleName="">
    <a:tblBg/>
    <a:wholeTbl>
      <a:tcTxStyle b="off" i="off">
        <a:fontRef idx="major">
          <a:schemeClr val="accent2">
            <a:hueOff val="-72705"/>
            <a:satOff val="28946"/>
            <a:lumOff val="-15763"/>
          </a:schemeClr>
        </a:fontRef>
        <a:schemeClr val="accent2">
          <a:hueOff val="-72705"/>
          <a:satOff val="28946"/>
          <a:lumOff val="-15763"/>
        </a:schemeClr>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2">
          <a:hueOff val="-72705"/>
          <a:satOff val="28946"/>
          <a:lumOff val="-15763"/>
        </a:schemeClr>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82AA3116-B8AB-421F-8E5F-3704A1AB1625}"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E6C9DEC8-264E-4B4D-A7FD-54A19C798566}"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041AA5EC-F284-4291-AA17-805DBBCF0ABC}"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2708684C-4D16-4618-839F-0558EEFCDFE6}" styleName="">
    <a:tblBg/>
    <a:wholeTbl>
      <a:tcTxStyle b="off"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0"/>
    <p:restoredTop sz="94680"/>
  </p:normalViewPr>
  <p:slideViewPr>
    <p:cSldViewPr snapToGrid="0">
      <p:cViewPr varScale="1">
        <p:scale>
          <a:sx n="103" d="100"/>
          <a:sy n="103" d="100"/>
        </p:scale>
        <p:origin x="12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1143000" y="685800"/>
            <a:ext cx="4572000" cy="3429000"/>
          </a:xfrm>
          <a:prstGeom prst="rect">
            <a:avLst/>
          </a:prstGeom>
        </p:spPr>
        <p:txBody>
          <a:bodyPr/>
          <a:lstStyle/>
          <a:p>
            <a:endParaRPr/>
          </a:p>
        </p:txBody>
      </p:sp>
      <p:sp>
        <p:nvSpPr>
          <p:cNvPr id="931" name="Shape 9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6"/>
        </a:solidFill>
        <a:latin typeface="Helvetica Neue"/>
        <a:ea typeface="Helvetica Neue"/>
        <a:cs typeface="Helvetica Neue"/>
        <a:sym typeface="Helvetica Neue"/>
      </a:defRPr>
    </a:lvl1pPr>
    <a:lvl2pPr indent="228600" defTabSz="457200" latinLnBrk="0">
      <a:lnSpc>
        <a:spcPct val="117999"/>
      </a:lnSpc>
      <a:defRPr sz="2200">
        <a:solidFill>
          <a:schemeClr val="accent6"/>
        </a:solidFill>
        <a:latin typeface="Helvetica Neue"/>
        <a:ea typeface="Helvetica Neue"/>
        <a:cs typeface="Helvetica Neue"/>
        <a:sym typeface="Helvetica Neue"/>
      </a:defRPr>
    </a:lvl2pPr>
    <a:lvl3pPr indent="457200" defTabSz="457200" latinLnBrk="0">
      <a:lnSpc>
        <a:spcPct val="117999"/>
      </a:lnSpc>
      <a:defRPr sz="2200">
        <a:solidFill>
          <a:schemeClr val="accent6"/>
        </a:solidFill>
        <a:latin typeface="Helvetica Neue"/>
        <a:ea typeface="Helvetica Neue"/>
        <a:cs typeface="Helvetica Neue"/>
        <a:sym typeface="Helvetica Neue"/>
      </a:defRPr>
    </a:lvl3pPr>
    <a:lvl4pPr indent="685800" defTabSz="457200" latinLnBrk="0">
      <a:lnSpc>
        <a:spcPct val="117999"/>
      </a:lnSpc>
      <a:defRPr sz="2200">
        <a:solidFill>
          <a:schemeClr val="accent6"/>
        </a:solidFill>
        <a:latin typeface="Helvetica Neue"/>
        <a:ea typeface="Helvetica Neue"/>
        <a:cs typeface="Helvetica Neue"/>
        <a:sym typeface="Helvetica Neue"/>
      </a:defRPr>
    </a:lvl4pPr>
    <a:lvl5pPr indent="914400" defTabSz="457200" latinLnBrk="0">
      <a:lnSpc>
        <a:spcPct val="117999"/>
      </a:lnSpc>
      <a:defRPr sz="2200">
        <a:solidFill>
          <a:schemeClr val="accent6"/>
        </a:solidFill>
        <a:latin typeface="Helvetica Neue"/>
        <a:ea typeface="Helvetica Neue"/>
        <a:cs typeface="Helvetica Neue"/>
        <a:sym typeface="Helvetica Neue"/>
      </a:defRPr>
    </a:lvl5pPr>
    <a:lvl6pPr indent="1143000" defTabSz="457200" latinLnBrk="0">
      <a:lnSpc>
        <a:spcPct val="117999"/>
      </a:lnSpc>
      <a:defRPr sz="2200">
        <a:solidFill>
          <a:schemeClr val="accent6"/>
        </a:solidFill>
        <a:latin typeface="Helvetica Neue"/>
        <a:ea typeface="Helvetica Neue"/>
        <a:cs typeface="Helvetica Neue"/>
        <a:sym typeface="Helvetica Neue"/>
      </a:defRPr>
    </a:lvl6pPr>
    <a:lvl7pPr indent="1371600" defTabSz="457200" latinLnBrk="0">
      <a:lnSpc>
        <a:spcPct val="117999"/>
      </a:lnSpc>
      <a:defRPr sz="2200">
        <a:solidFill>
          <a:schemeClr val="accent6"/>
        </a:solidFill>
        <a:latin typeface="Helvetica Neue"/>
        <a:ea typeface="Helvetica Neue"/>
        <a:cs typeface="Helvetica Neue"/>
        <a:sym typeface="Helvetica Neue"/>
      </a:defRPr>
    </a:lvl7pPr>
    <a:lvl8pPr indent="1600200" defTabSz="457200" latinLnBrk="0">
      <a:lnSpc>
        <a:spcPct val="117999"/>
      </a:lnSpc>
      <a:defRPr sz="2200">
        <a:solidFill>
          <a:schemeClr val="accent6"/>
        </a:solidFill>
        <a:latin typeface="Helvetica Neue"/>
        <a:ea typeface="Helvetica Neue"/>
        <a:cs typeface="Helvetica Neue"/>
        <a:sym typeface="Helvetica Neue"/>
      </a:defRPr>
    </a:lvl8pPr>
    <a:lvl9pPr indent="1828800" defTabSz="457200" latinLnBrk="0">
      <a:lnSpc>
        <a:spcPct val="117999"/>
      </a:lnSpc>
      <a:defRPr sz="2200">
        <a:solidFill>
          <a:schemeClr val="accent6"/>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eite + Untertitel 1">
    <p:spTree>
      <p:nvGrpSpPr>
        <p:cNvPr id="1" name=""/>
        <p:cNvGrpSpPr/>
        <p:nvPr/>
      </p:nvGrpSpPr>
      <p:grpSpPr>
        <a:xfrm>
          <a:off x="0" y="0"/>
          <a:ext cx="0" cy="0"/>
          <a:chOff x="0" y="0"/>
          <a:chExt cx="0" cy="0"/>
        </a:xfrm>
      </p:grpSpPr>
      <p:sp>
        <p:nvSpPr>
          <p:cNvPr id="1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elseite + Untertitel 10">
    <p:spTree>
      <p:nvGrpSpPr>
        <p:cNvPr id="1" name=""/>
        <p:cNvGrpSpPr/>
        <p:nvPr/>
      </p:nvGrpSpPr>
      <p:grpSpPr>
        <a:xfrm>
          <a:off x="0" y="0"/>
          <a:ext cx="0" cy="0"/>
          <a:chOff x="0" y="0"/>
          <a:chExt cx="0" cy="0"/>
        </a:xfrm>
      </p:grpSpPr>
      <p:sp>
        <p:nvSpPr>
          <p:cNvPr id="12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2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2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2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2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2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elseite + Untertitel 11">
    <p:spTree>
      <p:nvGrpSpPr>
        <p:cNvPr id="1" name=""/>
        <p:cNvGrpSpPr/>
        <p:nvPr/>
      </p:nvGrpSpPr>
      <p:grpSpPr>
        <a:xfrm>
          <a:off x="0" y="0"/>
          <a:ext cx="0" cy="0"/>
          <a:chOff x="0" y="0"/>
          <a:chExt cx="0" cy="0"/>
        </a:xfrm>
      </p:grpSpPr>
      <p:sp>
        <p:nvSpPr>
          <p:cNvPr id="13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3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3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3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3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seite + Untertitel 12">
    <p:spTree>
      <p:nvGrpSpPr>
        <p:cNvPr id="1" name=""/>
        <p:cNvGrpSpPr/>
        <p:nvPr/>
      </p:nvGrpSpPr>
      <p:grpSpPr>
        <a:xfrm>
          <a:off x="0" y="0"/>
          <a:ext cx="0" cy="0"/>
          <a:chOff x="0" y="0"/>
          <a:chExt cx="0" cy="0"/>
        </a:xfrm>
      </p:grpSpPr>
      <p:sp>
        <p:nvSpPr>
          <p:cNvPr id="1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4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4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seite ohne Untertitel 1">
    <p:spTree>
      <p:nvGrpSpPr>
        <p:cNvPr id="1" name=""/>
        <p:cNvGrpSpPr/>
        <p:nvPr/>
      </p:nvGrpSpPr>
      <p:grpSpPr>
        <a:xfrm>
          <a:off x="0" y="0"/>
          <a:ext cx="0" cy="0"/>
          <a:chOff x="0" y="0"/>
          <a:chExt cx="0" cy="0"/>
        </a:xfrm>
      </p:grpSpPr>
      <p:sp>
        <p:nvSpPr>
          <p:cNvPr id="156" name="Bild"/>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5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5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0"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seite ohne Untertitel 2">
    <p:spTree>
      <p:nvGrpSpPr>
        <p:cNvPr id="1" name=""/>
        <p:cNvGrpSpPr/>
        <p:nvPr/>
      </p:nvGrpSpPr>
      <p:grpSpPr>
        <a:xfrm>
          <a:off x="0" y="0"/>
          <a:ext cx="0" cy="0"/>
          <a:chOff x="0" y="0"/>
          <a:chExt cx="0" cy="0"/>
        </a:xfrm>
      </p:grpSpPr>
      <p:sp>
        <p:nvSpPr>
          <p:cNvPr id="16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6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6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7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7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elseite ohne Untertitel 3">
    <p:spTree>
      <p:nvGrpSpPr>
        <p:cNvPr id="1" name=""/>
        <p:cNvGrpSpPr/>
        <p:nvPr/>
      </p:nvGrpSpPr>
      <p:grpSpPr>
        <a:xfrm>
          <a:off x="0" y="0"/>
          <a:ext cx="0" cy="0"/>
          <a:chOff x="0" y="0"/>
          <a:chExt cx="0" cy="0"/>
        </a:xfrm>
      </p:grpSpPr>
      <p:sp>
        <p:nvSpPr>
          <p:cNvPr id="17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7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80"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8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82"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elseite ohne Untertitel 4">
    <p:spTree>
      <p:nvGrpSpPr>
        <p:cNvPr id="1" name=""/>
        <p:cNvGrpSpPr/>
        <p:nvPr/>
      </p:nvGrpSpPr>
      <p:grpSpPr>
        <a:xfrm>
          <a:off x="0" y="0"/>
          <a:ext cx="0" cy="0"/>
          <a:chOff x="0" y="0"/>
          <a:chExt cx="0" cy="0"/>
        </a:xfrm>
      </p:grpSpPr>
      <p:sp>
        <p:nvSpPr>
          <p:cNvPr id="189"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90"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91"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92"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9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elseite ohne Untertitel 5">
    <p:spTree>
      <p:nvGrpSpPr>
        <p:cNvPr id="1" name=""/>
        <p:cNvGrpSpPr/>
        <p:nvPr/>
      </p:nvGrpSpPr>
      <p:grpSpPr>
        <a:xfrm>
          <a:off x="0" y="0"/>
          <a:ext cx="0" cy="0"/>
          <a:chOff x="0" y="0"/>
          <a:chExt cx="0" cy="0"/>
        </a:xfrm>
      </p:grpSpPr>
      <p:sp>
        <p:nvSpPr>
          <p:cNvPr id="20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0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02"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0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04"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seite ohne Untertitel 6">
    <p:spTree>
      <p:nvGrpSpPr>
        <p:cNvPr id="1" name=""/>
        <p:cNvGrpSpPr/>
        <p:nvPr/>
      </p:nvGrpSpPr>
      <p:grpSpPr>
        <a:xfrm>
          <a:off x="0" y="0"/>
          <a:ext cx="0" cy="0"/>
          <a:chOff x="0" y="0"/>
          <a:chExt cx="0" cy="0"/>
        </a:xfrm>
      </p:grpSpPr>
      <p:sp>
        <p:nvSpPr>
          <p:cNvPr id="211"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12"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13"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14"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1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seite ohne Untertitel 7">
    <p:spTree>
      <p:nvGrpSpPr>
        <p:cNvPr id="1" name=""/>
        <p:cNvGrpSpPr/>
        <p:nvPr/>
      </p:nvGrpSpPr>
      <p:grpSpPr>
        <a:xfrm>
          <a:off x="0" y="0"/>
          <a:ext cx="0" cy="0"/>
          <a:chOff x="0" y="0"/>
          <a:chExt cx="0" cy="0"/>
        </a:xfrm>
      </p:grpSpPr>
      <p:sp>
        <p:nvSpPr>
          <p:cNvPr id="22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2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24"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2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2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seite + Untertitel 2">
    <p:spTree>
      <p:nvGrpSpPr>
        <p:cNvPr id="1" name=""/>
        <p:cNvGrpSpPr/>
        <p:nvPr/>
      </p:nvGrpSpPr>
      <p:grpSpPr>
        <a:xfrm>
          <a:off x="0" y="0"/>
          <a:ext cx="0" cy="0"/>
          <a:chOff x="0" y="0"/>
          <a:chExt cx="0" cy="0"/>
        </a:xfrm>
      </p:grpSpPr>
      <p:sp>
        <p:nvSpPr>
          <p:cNvPr id="2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2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elseite ohne Untertitel 8">
    <p:spTree>
      <p:nvGrpSpPr>
        <p:cNvPr id="1" name=""/>
        <p:cNvGrpSpPr/>
        <p:nvPr/>
      </p:nvGrpSpPr>
      <p:grpSpPr>
        <a:xfrm>
          <a:off x="0" y="0"/>
          <a:ext cx="0" cy="0"/>
          <a:chOff x="0" y="0"/>
          <a:chExt cx="0" cy="0"/>
        </a:xfrm>
      </p:grpSpPr>
      <p:sp>
        <p:nvSpPr>
          <p:cNvPr id="23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34"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35"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36"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3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elseite ohne Untertitel 9">
    <p:spTree>
      <p:nvGrpSpPr>
        <p:cNvPr id="1" name=""/>
        <p:cNvGrpSpPr/>
        <p:nvPr/>
      </p:nvGrpSpPr>
      <p:grpSpPr>
        <a:xfrm>
          <a:off x="0" y="0"/>
          <a:ext cx="0" cy="0"/>
          <a:chOff x="0" y="0"/>
          <a:chExt cx="0" cy="0"/>
        </a:xfrm>
      </p:grpSpPr>
      <p:sp>
        <p:nvSpPr>
          <p:cNvPr id="2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46"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4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elseite ohne Untertitel 10">
    <p:spTree>
      <p:nvGrpSpPr>
        <p:cNvPr id="1" name=""/>
        <p:cNvGrpSpPr/>
        <p:nvPr/>
      </p:nvGrpSpPr>
      <p:grpSpPr>
        <a:xfrm>
          <a:off x="0" y="0"/>
          <a:ext cx="0" cy="0"/>
          <a:chOff x="0" y="0"/>
          <a:chExt cx="0" cy="0"/>
        </a:xfrm>
      </p:grpSpPr>
      <p:sp>
        <p:nvSpPr>
          <p:cNvPr id="25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6"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57"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58"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5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elseite ohne Untertitel 11">
    <p:spTree>
      <p:nvGrpSpPr>
        <p:cNvPr id="1" name=""/>
        <p:cNvGrpSpPr/>
        <p:nvPr/>
      </p:nvGrpSpPr>
      <p:grpSpPr>
        <a:xfrm>
          <a:off x="0" y="0"/>
          <a:ext cx="0" cy="0"/>
          <a:chOff x="0" y="0"/>
          <a:chExt cx="0" cy="0"/>
        </a:xfrm>
      </p:grpSpPr>
      <p:sp>
        <p:nvSpPr>
          <p:cNvPr id="26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6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6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70"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elseite ohne Untertitel 12">
    <p:spTree>
      <p:nvGrpSpPr>
        <p:cNvPr id="1" name=""/>
        <p:cNvGrpSpPr/>
        <p:nvPr/>
      </p:nvGrpSpPr>
      <p:grpSpPr>
        <a:xfrm>
          <a:off x="0" y="0"/>
          <a:ext cx="0" cy="0"/>
          <a:chOff x="0" y="0"/>
          <a:chExt cx="0" cy="0"/>
        </a:xfrm>
      </p:grpSpPr>
      <p:sp>
        <p:nvSpPr>
          <p:cNvPr id="27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7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7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8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el + Text + Foto 1">
    <p:spTree>
      <p:nvGrpSpPr>
        <p:cNvPr id="1" name=""/>
        <p:cNvGrpSpPr/>
        <p:nvPr/>
      </p:nvGrpSpPr>
      <p:grpSpPr>
        <a:xfrm>
          <a:off x="0" y="0"/>
          <a:ext cx="0" cy="0"/>
          <a:chOff x="0" y="0"/>
          <a:chExt cx="0" cy="0"/>
        </a:xfrm>
      </p:grpSpPr>
      <p:sp>
        <p:nvSpPr>
          <p:cNvPr id="2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2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2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el + Text + Foto 2">
    <p:spTree>
      <p:nvGrpSpPr>
        <p:cNvPr id="1" name=""/>
        <p:cNvGrpSpPr/>
        <p:nvPr/>
      </p:nvGrpSpPr>
      <p:grpSpPr>
        <a:xfrm>
          <a:off x="0" y="0"/>
          <a:ext cx="0" cy="0"/>
          <a:chOff x="0" y="0"/>
          <a:chExt cx="0" cy="0"/>
        </a:xfrm>
      </p:grpSpPr>
      <p:sp>
        <p:nvSpPr>
          <p:cNvPr id="2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el + Text + Foto 3">
    <p:spTree>
      <p:nvGrpSpPr>
        <p:cNvPr id="1" name=""/>
        <p:cNvGrpSpPr/>
        <p:nvPr/>
      </p:nvGrpSpPr>
      <p:grpSpPr>
        <a:xfrm>
          <a:off x="0" y="0"/>
          <a:ext cx="0" cy="0"/>
          <a:chOff x="0" y="0"/>
          <a:chExt cx="0" cy="0"/>
        </a:xfrm>
      </p:grpSpPr>
      <p:sp>
        <p:nvSpPr>
          <p:cNvPr id="30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0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1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1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el + Text + Foto 4">
    <p:spTree>
      <p:nvGrpSpPr>
        <p:cNvPr id="1" name=""/>
        <p:cNvGrpSpPr/>
        <p:nvPr/>
      </p:nvGrpSpPr>
      <p:grpSpPr>
        <a:xfrm>
          <a:off x="0" y="0"/>
          <a:ext cx="0" cy="0"/>
          <a:chOff x="0" y="0"/>
          <a:chExt cx="0" cy="0"/>
        </a:xfrm>
      </p:grpSpPr>
      <p:sp>
        <p:nvSpPr>
          <p:cNvPr id="31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1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2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2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el + Text + Foto 5">
    <p:spTree>
      <p:nvGrpSpPr>
        <p:cNvPr id="1" name=""/>
        <p:cNvGrpSpPr/>
        <p:nvPr/>
      </p:nvGrpSpPr>
      <p:grpSpPr>
        <a:xfrm>
          <a:off x="0" y="0"/>
          <a:ext cx="0" cy="0"/>
          <a:chOff x="0" y="0"/>
          <a:chExt cx="0" cy="0"/>
        </a:xfrm>
      </p:grpSpPr>
      <p:sp>
        <p:nvSpPr>
          <p:cNvPr id="32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2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3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3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seite + Untertitel 3">
    <p:spTree>
      <p:nvGrpSpPr>
        <p:cNvPr id="1" name=""/>
        <p:cNvGrpSpPr/>
        <p:nvPr/>
      </p:nvGrpSpPr>
      <p:grpSpPr>
        <a:xfrm>
          <a:off x="0" y="0"/>
          <a:ext cx="0" cy="0"/>
          <a:chOff x="0" y="0"/>
          <a:chExt cx="0" cy="0"/>
        </a:xfrm>
      </p:grpSpPr>
      <p:sp>
        <p:nvSpPr>
          <p:cNvPr id="3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3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3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3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4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4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el + Text + Foto 6">
    <p:spTree>
      <p:nvGrpSpPr>
        <p:cNvPr id="1" name=""/>
        <p:cNvGrpSpPr/>
        <p:nvPr/>
      </p:nvGrpSpPr>
      <p:grpSpPr>
        <a:xfrm>
          <a:off x="0" y="0"/>
          <a:ext cx="0" cy="0"/>
          <a:chOff x="0" y="0"/>
          <a:chExt cx="0" cy="0"/>
        </a:xfrm>
      </p:grpSpPr>
      <p:sp>
        <p:nvSpPr>
          <p:cNvPr id="33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3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4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4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el + Bullets + Foto 1">
    <p:spTree>
      <p:nvGrpSpPr>
        <p:cNvPr id="1" name=""/>
        <p:cNvGrpSpPr/>
        <p:nvPr/>
      </p:nvGrpSpPr>
      <p:grpSpPr>
        <a:xfrm>
          <a:off x="0" y="0"/>
          <a:ext cx="0" cy="0"/>
          <a:chOff x="0" y="0"/>
          <a:chExt cx="0" cy="0"/>
        </a:xfrm>
      </p:grpSpPr>
      <p:sp>
        <p:nvSpPr>
          <p:cNvPr id="34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4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5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5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el + Bullets + Foto 2">
    <p:spTree>
      <p:nvGrpSpPr>
        <p:cNvPr id="1" name=""/>
        <p:cNvGrpSpPr/>
        <p:nvPr/>
      </p:nvGrpSpPr>
      <p:grpSpPr>
        <a:xfrm>
          <a:off x="0" y="0"/>
          <a:ext cx="0" cy="0"/>
          <a:chOff x="0" y="0"/>
          <a:chExt cx="0" cy="0"/>
        </a:xfrm>
      </p:grpSpPr>
      <p:sp>
        <p:nvSpPr>
          <p:cNvPr id="35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5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6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el + Bullets + Foto 3">
    <p:spTree>
      <p:nvGrpSpPr>
        <p:cNvPr id="1" name=""/>
        <p:cNvGrpSpPr/>
        <p:nvPr/>
      </p:nvGrpSpPr>
      <p:grpSpPr>
        <a:xfrm>
          <a:off x="0" y="0"/>
          <a:ext cx="0" cy="0"/>
          <a:chOff x="0" y="0"/>
          <a:chExt cx="0" cy="0"/>
        </a:xfrm>
      </p:grpSpPr>
      <p:sp>
        <p:nvSpPr>
          <p:cNvPr id="36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6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7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7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el + Bullets + Foto 4">
    <p:spTree>
      <p:nvGrpSpPr>
        <p:cNvPr id="1" name=""/>
        <p:cNvGrpSpPr/>
        <p:nvPr/>
      </p:nvGrpSpPr>
      <p:grpSpPr>
        <a:xfrm>
          <a:off x="0" y="0"/>
          <a:ext cx="0" cy="0"/>
          <a:chOff x="0" y="0"/>
          <a:chExt cx="0" cy="0"/>
        </a:xfrm>
      </p:grpSpPr>
      <p:sp>
        <p:nvSpPr>
          <p:cNvPr id="37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7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8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el + Bullets + Foto 5">
    <p:spTree>
      <p:nvGrpSpPr>
        <p:cNvPr id="1" name=""/>
        <p:cNvGrpSpPr/>
        <p:nvPr/>
      </p:nvGrpSpPr>
      <p:grpSpPr>
        <a:xfrm>
          <a:off x="0" y="0"/>
          <a:ext cx="0" cy="0"/>
          <a:chOff x="0" y="0"/>
          <a:chExt cx="0" cy="0"/>
        </a:xfrm>
      </p:grpSpPr>
      <p:sp>
        <p:nvSpPr>
          <p:cNvPr id="3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el + Bullets + Foto 6">
    <p:spTree>
      <p:nvGrpSpPr>
        <p:cNvPr id="1" name=""/>
        <p:cNvGrpSpPr/>
        <p:nvPr/>
      </p:nvGrpSpPr>
      <p:grpSpPr>
        <a:xfrm>
          <a:off x="0" y="0"/>
          <a:ext cx="0" cy="0"/>
          <a:chOff x="0" y="0"/>
          <a:chExt cx="0" cy="0"/>
        </a:xfrm>
      </p:grpSpPr>
      <p:sp>
        <p:nvSpPr>
          <p:cNvPr id="3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4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oto + Textmodul Apricot klein 1">
    <p:spTree>
      <p:nvGrpSpPr>
        <p:cNvPr id="1" name=""/>
        <p:cNvGrpSpPr/>
        <p:nvPr/>
      </p:nvGrpSpPr>
      <p:grpSpPr>
        <a:xfrm>
          <a:off x="0" y="0"/>
          <a:ext cx="0" cy="0"/>
          <a:chOff x="0" y="0"/>
          <a:chExt cx="0" cy="0"/>
        </a:xfrm>
      </p:grpSpPr>
      <p:sp>
        <p:nvSpPr>
          <p:cNvPr id="4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09"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10"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Foto + Textmodul Petrol 1">
    <p:spTree>
      <p:nvGrpSpPr>
        <p:cNvPr id="1" name=""/>
        <p:cNvGrpSpPr/>
        <p:nvPr/>
      </p:nvGrpSpPr>
      <p:grpSpPr>
        <a:xfrm>
          <a:off x="0" y="0"/>
          <a:ext cx="0" cy="0"/>
          <a:chOff x="0" y="0"/>
          <a:chExt cx="0" cy="0"/>
        </a:xfrm>
      </p:grpSpPr>
      <p:sp>
        <p:nvSpPr>
          <p:cNvPr id="41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18"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1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Foto + Textmodul Apricot 1">
    <p:spTree>
      <p:nvGrpSpPr>
        <p:cNvPr id="1" name=""/>
        <p:cNvGrpSpPr/>
        <p:nvPr/>
      </p:nvGrpSpPr>
      <p:grpSpPr>
        <a:xfrm>
          <a:off x="0" y="0"/>
          <a:ext cx="0" cy="0"/>
          <a:chOff x="0" y="0"/>
          <a:chExt cx="0" cy="0"/>
        </a:xfrm>
      </p:grpSpPr>
      <p:sp>
        <p:nvSpPr>
          <p:cNvPr id="42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27"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28"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seite + Untertitel 4">
    <p:spTree>
      <p:nvGrpSpPr>
        <p:cNvPr id="1" name=""/>
        <p:cNvGrpSpPr/>
        <p:nvPr/>
      </p:nvGrpSpPr>
      <p:grpSpPr>
        <a:xfrm>
          <a:off x="0" y="0"/>
          <a:ext cx="0" cy="0"/>
          <a:chOff x="0" y="0"/>
          <a:chExt cx="0" cy="0"/>
        </a:xfrm>
      </p:grpSpPr>
      <p:sp>
        <p:nvSpPr>
          <p:cNvPr id="4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5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5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5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5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Foto + Textmodul Apricot klein 2">
    <p:spTree>
      <p:nvGrpSpPr>
        <p:cNvPr id="1" name=""/>
        <p:cNvGrpSpPr/>
        <p:nvPr/>
      </p:nvGrpSpPr>
      <p:grpSpPr>
        <a:xfrm>
          <a:off x="0" y="0"/>
          <a:ext cx="0" cy="0"/>
          <a:chOff x="0" y="0"/>
          <a:chExt cx="0" cy="0"/>
        </a:xfrm>
      </p:grpSpPr>
      <p:sp>
        <p:nvSpPr>
          <p:cNvPr id="43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36"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Foto + Textmodul Petrol 2">
    <p:spTree>
      <p:nvGrpSpPr>
        <p:cNvPr id="1" name=""/>
        <p:cNvGrpSpPr/>
        <p:nvPr/>
      </p:nvGrpSpPr>
      <p:grpSpPr>
        <a:xfrm>
          <a:off x="0" y="0"/>
          <a:ext cx="0" cy="0"/>
          <a:chOff x="0" y="0"/>
          <a:chExt cx="0" cy="0"/>
        </a:xfrm>
      </p:grpSpPr>
      <p:sp>
        <p:nvSpPr>
          <p:cNvPr id="4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45"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46"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to + Textmodul Apricot 2">
    <p:spTree>
      <p:nvGrpSpPr>
        <p:cNvPr id="1" name=""/>
        <p:cNvGrpSpPr/>
        <p:nvPr/>
      </p:nvGrpSpPr>
      <p:grpSpPr>
        <a:xfrm>
          <a:off x="0" y="0"/>
          <a:ext cx="0" cy="0"/>
          <a:chOff x="0" y="0"/>
          <a:chExt cx="0" cy="0"/>
        </a:xfrm>
      </p:grpSpPr>
      <p:sp>
        <p:nvSpPr>
          <p:cNvPr id="45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54"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5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el + Text">
    <p:spTree>
      <p:nvGrpSpPr>
        <p:cNvPr id="1" name=""/>
        <p:cNvGrpSpPr/>
        <p:nvPr/>
      </p:nvGrpSpPr>
      <p:grpSpPr>
        <a:xfrm>
          <a:off x="0" y="0"/>
          <a:ext cx="0" cy="0"/>
          <a:chOff x="0" y="0"/>
          <a:chExt cx="0" cy="0"/>
        </a:xfrm>
      </p:grpSpPr>
      <p:sp>
        <p:nvSpPr>
          <p:cNvPr id="462"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63"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Aenean massa. Cum sociis natoque penatibus et magnis dis parturient montes, nascetur ridiculus mus.</a:t>
            </a:r>
          </a:p>
        </p:txBody>
      </p:sp>
      <p:sp>
        <p:nvSpPr>
          <p:cNvPr id="46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el + Bullets">
    <p:spTree>
      <p:nvGrpSpPr>
        <p:cNvPr id="1" name=""/>
        <p:cNvGrpSpPr/>
        <p:nvPr/>
      </p:nvGrpSpPr>
      <p:grpSpPr>
        <a:xfrm>
          <a:off x="0" y="0"/>
          <a:ext cx="0" cy="0"/>
          <a:chOff x="0" y="0"/>
          <a:chExt cx="0" cy="0"/>
        </a:xfrm>
      </p:grpSpPr>
      <p:sp>
        <p:nvSpPr>
          <p:cNvPr id="471"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72"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p:txBody>
      </p:sp>
      <p:sp>
        <p:nvSpPr>
          <p:cNvPr id="4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el + Bullets + Foto 50/50">
    <p:spTree>
      <p:nvGrpSpPr>
        <p:cNvPr id="1" name=""/>
        <p:cNvGrpSpPr/>
        <p:nvPr/>
      </p:nvGrpSpPr>
      <p:grpSpPr>
        <a:xfrm>
          <a:off x="0" y="0"/>
          <a:ext cx="0" cy="0"/>
          <a:chOff x="0" y="0"/>
          <a:chExt cx="0" cy="0"/>
        </a:xfrm>
      </p:grpSpPr>
      <p:sp>
        <p:nvSpPr>
          <p:cNvPr id="48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8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82" name="Cum sociis natoque penatibus et magnis dis parturient montes.…"/>
          <p:cNvSpPr txBox="1">
            <a:spLocks noGrp="1"/>
          </p:cNvSpPr>
          <p:nvPr>
            <p:ph type="body" sz="half" idx="23"/>
          </p:nvPr>
        </p:nvSpPr>
        <p:spPr>
          <a:xfrm>
            <a:off x="1360898" y="3203492"/>
            <a:ext cx="10249522"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48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el + Text + Foto 50/50">
    <p:spTree>
      <p:nvGrpSpPr>
        <p:cNvPr id="1" name=""/>
        <p:cNvGrpSpPr/>
        <p:nvPr/>
      </p:nvGrpSpPr>
      <p:grpSpPr>
        <a:xfrm>
          <a:off x="0" y="0"/>
          <a:ext cx="0" cy="0"/>
          <a:chOff x="0" y="0"/>
          <a:chExt cx="0" cy="0"/>
        </a:xfrm>
      </p:grpSpPr>
      <p:sp>
        <p:nvSpPr>
          <p:cNvPr id="49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9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92" name="Cum sociis natoque penatibus et magnis dis parturient montes, nascetur ridiculus mus.…"/>
          <p:cNvSpPr txBox="1">
            <a:spLocks noGrp="1"/>
          </p:cNvSpPr>
          <p:nvPr>
            <p:ph type="body" sz="half" idx="23"/>
          </p:nvPr>
        </p:nvSpPr>
        <p:spPr>
          <a:xfrm>
            <a:off x="1360898" y="3203492"/>
            <a:ext cx="10249522"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49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Foto 50/50 + Titel + Bullets">
    <p:spTree>
      <p:nvGrpSpPr>
        <p:cNvPr id="1" name=""/>
        <p:cNvGrpSpPr/>
        <p:nvPr/>
      </p:nvGrpSpPr>
      <p:grpSpPr>
        <a:xfrm>
          <a:off x="0" y="0"/>
          <a:ext cx="0" cy="0"/>
          <a:chOff x="0" y="0"/>
          <a:chExt cx="0" cy="0"/>
        </a:xfrm>
      </p:grpSpPr>
      <p:sp>
        <p:nvSpPr>
          <p:cNvPr id="50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0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02" name="Cum sociis natoque penatibus et magnis dis parturient montes.…"/>
          <p:cNvSpPr txBox="1">
            <a:spLocks noGrp="1"/>
          </p:cNvSpPr>
          <p:nvPr>
            <p:ph type="body" sz="half" idx="23"/>
          </p:nvPr>
        </p:nvSpPr>
        <p:spPr>
          <a:xfrm>
            <a:off x="12857428" y="3203492"/>
            <a:ext cx="10249523"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50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Foto 50/50 + Titel + Text">
    <p:spTree>
      <p:nvGrpSpPr>
        <p:cNvPr id="1" name=""/>
        <p:cNvGrpSpPr/>
        <p:nvPr/>
      </p:nvGrpSpPr>
      <p:grpSpPr>
        <a:xfrm>
          <a:off x="0" y="0"/>
          <a:ext cx="0" cy="0"/>
          <a:chOff x="0" y="0"/>
          <a:chExt cx="0" cy="0"/>
        </a:xfrm>
      </p:grpSpPr>
      <p:sp>
        <p:nvSpPr>
          <p:cNvPr id="51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1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12" name="Cum sociis natoque penatibus et magnis dis parturient montes, nascetur ridiculus mus.…"/>
          <p:cNvSpPr txBox="1">
            <a:spLocks noGrp="1"/>
          </p:cNvSpPr>
          <p:nvPr>
            <p:ph type="body" sz="half" idx="23"/>
          </p:nvPr>
        </p:nvSpPr>
        <p:spPr>
          <a:xfrm>
            <a:off x="12857428"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1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ext + 3 Fotos">
    <p:spTree>
      <p:nvGrpSpPr>
        <p:cNvPr id="1" name=""/>
        <p:cNvGrpSpPr/>
        <p:nvPr/>
      </p:nvGrpSpPr>
      <p:grpSpPr>
        <a:xfrm>
          <a:off x="0" y="0"/>
          <a:ext cx="0" cy="0"/>
          <a:chOff x="0" y="0"/>
          <a:chExt cx="0" cy="0"/>
        </a:xfrm>
      </p:grpSpPr>
      <p:sp>
        <p:nvSpPr>
          <p:cNvPr id="520" name="pasted-image.pdf"/>
          <p:cNvSpPr>
            <a:spLocks noGrp="1"/>
          </p:cNvSpPr>
          <p:nvPr>
            <p:ph type="pic" sz="quarter" idx="21"/>
          </p:nvPr>
        </p:nvSpPr>
        <p:spPr>
          <a:xfrm>
            <a:off x="1360898" y="5118091"/>
            <a:ext cx="6985001" cy="7239001"/>
          </a:xfrm>
          <a:prstGeom prst="rect">
            <a:avLst/>
          </a:prstGeom>
        </p:spPr>
        <p:txBody>
          <a:bodyPr lIns="91439" tIns="45719" rIns="91439" bIns="45719">
            <a:noAutofit/>
          </a:bodyPr>
          <a:lstStyle/>
          <a:p>
            <a:endParaRPr/>
          </a:p>
        </p:txBody>
      </p:sp>
      <p:sp>
        <p:nvSpPr>
          <p:cNvPr id="521" name="Headline"/>
          <p:cNvSpPr txBox="1">
            <a:spLocks noGrp="1"/>
          </p:cNvSpPr>
          <p:nvPr>
            <p:ph type="body" sz="quarter" idx="22"/>
          </p:nvPr>
        </p:nvSpPr>
        <p:spPr>
          <a:xfrm>
            <a:off x="1360898" y="1028700"/>
            <a:ext cx="21662204" cy="1741999"/>
          </a:xfrm>
          <a:prstGeom prst="rect">
            <a:avLst/>
          </a:prstGeom>
        </p:spPr>
        <p:txBody>
          <a:bodyPr lIns="0" tIns="0" rIns="0" bIns="0">
            <a:noAutofit/>
          </a:bodyPr>
          <a:lstStyle>
            <a:lvl1pPr algn="ctr">
              <a:defRPr sz="10000">
                <a:latin typeface="+mn-lt"/>
                <a:ea typeface="+mn-ea"/>
                <a:cs typeface="+mn-cs"/>
                <a:sym typeface="Mark Pro Heavy"/>
              </a:defRPr>
            </a:lvl1pPr>
          </a:lstStyle>
          <a:p>
            <a:r>
              <a:t>Headline</a:t>
            </a:r>
          </a:p>
        </p:txBody>
      </p:sp>
      <p:sp>
        <p:nvSpPr>
          <p:cNvPr id="522" name="pasted-image.pdf"/>
          <p:cNvSpPr>
            <a:spLocks noGrp="1"/>
          </p:cNvSpPr>
          <p:nvPr>
            <p:ph type="pic" sz="quarter" idx="23"/>
          </p:nvPr>
        </p:nvSpPr>
        <p:spPr>
          <a:xfrm>
            <a:off x="16038101" y="5118079"/>
            <a:ext cx="6985001" cy="7239001"/>
          </a:xfrm>
          <a:prstGeom prst="rect">
            <a:avLst/>
          </a:prstGeom>
        </p:spPr>
        <p:txBody>
          <a:bodyPr lIns="91439" tIns="45719" rIns="91439" bIns="45719">
            <a:noAutofit/>
          </a:bodyPr>
          <a:lstStyle/>
          <a:p>
            <a:endParaRPr/>
          </a:p>
        </p:txBody>
      </p:sp>
      <p:sp>
        <p:nvSpPr>
          <p:cNvPr id="523" name="pasted-image.pdf"/>
          <p:cNvSpPr>
            <a:spLocks noGrp="1"/>
          </p:cNvSpPr>
          <p:nvPr>
            <p:ph type="pic" sz="quarter" idx="24"/>
          </p:nvPr>
        </p:nvSpPr>
        <p:spPr>
          <a:xfrm>
            <a:off x="8699500" y="5118086"/>
            <a:ext cx="6985000" cy="7239001"/>
          </a:xfrm>
          <a:prstGeom prst="rect">
            <a:avLst/>
          </a:prstGeom>
        </p:spPr>
        <p:txBody>
          <a:bodyPr lIns="91439" tIns="45719" rIns="91439" bIns="45719">
            <a:noAutofit/>
          </a:bodyPr>
          <a:lstStyle/>
          <a:p>
            <a:endParaRPr/>
          </a:p>
        </p:txBody>
      </p:sp>
      <p:sp>
        <p:nvSpPr>
          <p:cNvPr id="524" name="Lorem ipsum dolor sit amet, consectetuer adipiscing elit. Aenean commodo ligula eget dolor. Lorem ipsum dolor sit amet, consectetuer adipiscing elit."/>
          <p:cNvSpPr txBox="1">
            <a:spLocks noGrp="1"/>
          </p:cNvSpPr>
          <p:nvPr>
            <p:ph type="body" sz="quarter" idx="25"/>
          </p:nvPr>
        </p:nvSpPr>
        <p:spPr>
          <a:xfrm>
            <a:off x="1360898" y="2981177"/>
            <a:ext cx="21662204" cy="1945486"/>
          </a:xfrm>
          <a:prstGeom prst="rect">
            <a:avLst/>
          </a:prstGeom>
        </p:spPr>
        <p:txBody>
          <a:bodyPr lIns="0" tIns="0" rIns="0" bIns="0">
            <a:noAutofit/>
          </a:bodyPr>
          <a:lstStyle>
            <a:lvl1pPr algn="ctr"/>
          </a:lstStyle>
          <a:p>
            <a:r>
              <a:t>Lorem ipsum dolor sit amet, consectetuer adipiscing elit. Aenean commodo ligula eget dolor. Lorem ipsum dolor sit amet, consectetuer adipiscing elit.</a:t>
            </a:r>
          </a:p>
        </p:txBody>
      </p:sp>
      <p:sp>
        <p:nvSpPr>
          <p:cNvPr id="52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seite + Untertitel 5">
    <p:spTree>
      <p:nvGrpSpPr>
        <p:cNvPr id="1" name=""/>
        <p:cNvGrpSpPr/>
        <p:nvPr/>
      </p:nvGrpSpPr>
      <p:grpSpPr>
        <a:xfrm>
          <a:off x="0" y="0"/>
          <a:ext cx="0" cy="0"/>
          <a:chOff x="0" y="0"/>
          <a:chExt cx="0" cy="0"/>
        </a:xfrm>
      </p:grpSpPr>
      <p:sp>
        <p:nvSpPr>
          <p:cNvPr id="6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6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6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6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6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65"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Highlight + Text Petrol links">
    <p:spTree>
      <p:nvGrpSpPr>
        <p:cNvPr id="1" name=""/>
        <p:cNvGrpSpPr/>
        <p:nvPr/>
      </p:nvGrpSpPr>
      <p:grpSpPr>
        <a:xfrm>
          <a:off x="0" y="0"/>
          <a:ext cx="0" cy="0"/>
          <a:chOff x="0" y="0"/>
          <a:chExt cx="0" cy="0"/>
        </a:xfrm>
      </p:grpSpPr>
      <p:sp>
        <p:nvSpPr>
          <p:cNvPr id="532" name="Headline"/>
          <p:cNvSpPr txBox="1">
            <a:spLocks noGrp="1"/>
          </p:cNvSpPr>
          <p:nvPr>
            <p:ph type="body" sz="quarter" idx="21"/>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33" name="Rechteck"/>
          <p:cNvSpPr/>
          <p:nvPr/>
        </p:nvSpPr>
        <p:spPr>
          <a:xfrm>
            <a:off x="-13524"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34" name="14.000"/>
          <p:cNvSpPr txBox="1">
            <a:spLocks noGrp="1"/>
          </p:cNvSpPr>
          <p:nvPr>
            <p:ph type="body" sz="quarter" idx="22"/>
          </p:nvPr>
        </p:nvSpPr>
        <p:spPr>
          <a:xfrm>
            <a:off x="1421840" y="1023553"/>
            <a:ext cx="7873792"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35" name="Requests pro Sekunde"/>
          <p:cNvSpPr txBox="1">
            <a:spLocks noGrp="1"/>
          </p:cNvSpPr>
          <p:nvPr>
            <p:ph type="body" sz="quarter" idx="23"/>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36"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Highlight + Text Petrol rechts">
    <p:spTree>
      <p:nvGrpSpPr>
        <p:cNvPr id="1" name=""/>
        <p:cNvGrpSpPr/>
        <p:nvPr/>
      </p:nvGrpSpPr>
      <p:grpSpPr>
        <a:xfrm>
          <a:off x="0" y="0"/>
          <a:ext cx="0" cy="0"/>
          <a:chOff x="0" y="0"/>
          <a:chExt cx="0" cy="0"/>
        </a:xfrm>
      </p:grpSpPr>
      <p:sp>
        <p:nvSpPr>
          <p:cNvPr id="544" name="Rechteck"/>
          <p:cNvSpPr/>
          <p:nvPr/>
        </p:nvSpPr>
        <p:spPr>
          <a:xfrm>
            <a:off x="15531276"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45" name="14.000"/>
          <p:cNvSpPr txBox="1">
            <a:spLocks noGrp="1"/>
          </p:cNvSpPr>
          <p:nvPr>
            <p:ph type="body" sz="quarter" idx="21"/>
          </p:nvPr>
        </p:nvSpPr>
        <p:spPr>
          <a:xfrm>
            <a:off x="16509440" y="1023553"/>
            <a:ext cx="7826847"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46" name="Requests pro Sekunde"/>
          <p:cNvSpPr txBox="1">
            <a:spLocks noGrp="1"/>
          </p:cNvSpPr>
          <p:nvPr>
            <p:ph type="body" sz="quarter" idx="22"/>
          </p:nvPr>
        </p:nvSpPr>
        <p:spPr>
          <a:xfrm>
            <a:off x="16509440" y="2521546"/>
            <a:ext cx="7826847"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47"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48"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4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Highlight + Text Apricot links">
    <p:spTree>
      <p:nvGrpSpPr>
        <p:cNvPr id="1" name=""/>
        <p:cNvGrpSpPr/>
        <p:nvPr/>
      </p:nvGrpSpPr>
      <p:grpSpPr>
        <a:xfrm>
          <a:off x="0" y="0"/>
          <a:ext cx="0" cy="0"/>
          <a:chOff x="0" y="0"/>
          <a:chExt cx="0" cy="0"/>
        </a:xfrm>
      </p:grpSpPr>
      <p:sp>
        <p:nvSpPr>
          <p:cNvPr id="556" name="Rechteck"/>
          <p:cNvSpPr/>
          <p:nvPr/>
        </p:nvSpPr>
        <p:spPr>
          <a:xfrm>
            <a:off x="-13524"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57" name="14.000"/>
          <p:cNvSpPr txBox="1">
            <a:spLocks noGrp="1"/>
          </p:cNvSpPr>
          <p:nvPr>
            <p:ph type="body" sz="quarter" idx="21"/>
          </p:nvPr>
        </p:nvSpPr>
        <p:spPr>
          <a:xfrm>
            <a:off x="14218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58" name="Requests pro Sekunde"/>
          <p:cNvSpPr txBox="1">
            <a:spLocks noGrp="1"/>
          </p:cNvSpPr>
          <p:nvPr>
            <p:ph type="body" sz="quarter" idx="22"/>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59" name="Headline"/>
          <p:cNvSpPr txBox="1">
            <a:spLocks noGrp="1"/>
          </p:cNvSpPr>
          <p:nvPr>
            <p:ph type="body" sz="quarter" idx="23"/>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60"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Highlight + Text Apricot rechts">
    <p:spTree>
      <p:nvGrpSpPr>
        <p:cNvPr id="1" name=""/>
        <p:cNvGrpSpPr/>
        <p:nvPr/>
      </p:nvGrpSpPr>
      <p:grpSpPr>
        <a:xfrm>
          <a:off x="0" y="0"/>
          <a:ext cx="0" cy="0"/>
          <a:chOff x="0" y="0"/>
          <a:chExt cx="0" cy="0"/>
        </a:xfrm>
      </p:grpSpPr>
      <p:sp>
        <p:nvSpPr>
          <p:cNvPr id="568" name="Rechteck"/>
          <p:cNvSpPr/>
          <p:nvPr/>
        </p:nvSpPr>
        <p:spPr>
          <a:xfrm>
            <a:off x="15531276"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69" name="14.000"/>
          <p:cNvSpPr txBox="1">
            <a:spLocks noGrp="1"/>
          </p:cNvSpPr>
          <p:nvPr>
            <p:ph type="body" sz="quarter" idx="21"/>
          </p:nvPr>
        </p:nvSpPr>
        <p:spPr>
          <a:xfrm>
            <a:off x="165094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70" name="Requests pro Sekunde"/>
          <p:cNvSpPr txBox="1">
            <a:spLocks noGrp="1"/>
          </p:cNvSpPr>
          <p:nvPr>
            <p:ph type="body" sz="quarter" idx="22"/>
          </p:nvPr>
        </p:nvSpPr>
        <p:spPr>
          <a:xfrm>
            <a:off x="165094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71"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72"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Highlight + Foto + Titel + Bullets 1">
    <p:spTree>
      <p:nvGrpSpPr>
        <p:cNvPr id="1" name=""/>
        <p:cNvGrpSpPr/>
        <p:nvPr/>
      </p:nvGrpSpPr>
      <p:grpSpPr>
        <a:xfrm>
          <a:off x="0" y="0"/>
          <a:ext cx="0" cy="0"/>
          <a:chOff x="0" y="0"/>
          <a:chExt cx="0" cy="0"/>
        </a:xfrm>
      </p:grpSpPr>
      <p:sp>
        <p:nvSpPr>
          <p:cNvPr id="58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8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8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8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8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Highlight + Foto + Titel + Bullets 2">
    <p:spTree>
      <p:nvGrpSpPr>
        <p:cNvPr id="1" name=""/>
        <p:cNvGrpSpPr/>
        <p:nvPr/>
      </p:nvGrpSpPr>
      <p:grpSpPr>
        <a:xfrm>
          <a:off x="0" y="0"/>
          <a:ext cx="0" cy="0"/>
          <a:chOff x="0" y="0"/>
          <a:chExt cx="0" cy="0"/>
        </a:xfrm>
      </p:grpSpPr>
      <p:sp>
        <p:nvSpPr>
          <p:cNvPr id="59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9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9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9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9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Highlight + Foto + Titel + Bullets 3">
    <p:spTree>
      <p:nvGrpSpPr>
        <p:cNvPr id="1" name=""/>
        <p:cNvGrpSpPr/>
        <p:nvPr/>
      </p:nvGrpSpPr>
      <p:grpSpPr>
        <a:xfrm>
          <a:off x="0" y="0"/>
          <a:ext cx="0" cy="0"/>
          <a:chOff x="0" y="0"/>
          <a:chExt cx="0" cy="0"/>
        </a:xfrm>
      </p:grpSpPr>
      <p:sp>
        <p:nvSpPr>
          <p:cNvPr id="602"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03"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04"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05"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06"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Highlight + Foto + Titel + Bullets 4">
    <p:spTree>
      <p:nvGrpSpPr>
        <p:cNvPr id="1" name=""/>
        <p:cNvGrpSpPr/>
        <p:nvPr/>
      </p:nvGrpSpPr>
      <p:grpSpPr>
        <a:xfrm>
          <a:off x="0" y="0"/>
          <a:ext cx="0" cy="0"/>
          <a:chOff x="0" y="0"/>
          <a:chExt cx="0" cy="0"/>
        </a:xfrm>
      </p:grpSpPr>
      <p:sp>
        <p:nvSpPr>
          <p:cNvPr id="613"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14"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15"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16"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17"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Highlight + Foto + Titel + Bullets 5">
    <p:spTree>
      <p:nvGrpSpPr>
        <p:cNvPr id="1" name=""/>
        <p:cNvGrpSpPr/>
        <p:nvPr/>
      </p:nvGrpSpPr>
      <p:grpSpPr>
        <a:xfrm>
          <a:off x="0" y="0"/>
          <a:ext cx="0" cy="0"/>
          <a:chOff x="0" y="0"/>
          <a:chExt cx="0" cy="0"/>
        </a:xfrm>
      </p:grpSpPr>
      <p:sp>
        <p:nvSpPr>
          <p:cNvPr id="624"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25"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26"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27"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28"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Highlight + Foto + Titel + Bullets 6">
    <p:spTree>
      <p:nvGrpSpPr>
        <p:cNvPr id="1" name=""/>
        <p:cNvGrpSpPr/>
        <p:nvPr/>
      </p:nvGrpSpPr>
      <p:grpSpPr>
        <a:xfrm>
          <a:off x="0" y="0"/>
          <a:ext cx="0" cy="0"/>
          <a:chOff x="0" y="0"/>
          <a:chExt cx="0" cy="0"/>
        </a:xfrm>
      </p:grpSpPr>
      <p:sp>
        <p:nvSpPr>
          <p:cNvPr id="635"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36"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37"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38"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39"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seite + Untertitel 6">
    <p:spTree>
      <p:nvGrpSpPr>
        <p:cNvPr id="1" name=""/>
        <p:cNvGrpSpPr/>
        <p:nvPr/>
      </p:nvGrpSpPr>
      <p:grpSpPr>
        <a:xfrm>
          <a:off x="0" y="0"/>
          <a:ext cx="0" cy="0"/>
          <a:chOff x="0" y="0"/>
          <a:chExt cx="0" cy="0"/>
        </a:xfrm>
      </p:grpSpPr>
      <p:sp>
        <p:nvSpPr>
          <p:cNvPr id="7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7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7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7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7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7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Highlight + Foto + Titel + Text 1">
    <p:spTree>
      <p:nvGrpSpPr>
        <p:cNvPr id="1" name=""/>
        <p:cNvGrpSpPr/>
        <p:nvPr/>
      </p:nvGrpSpPr>
      <p:grpSpPr>
        <a:xfrm>
          <a:off x="0" y="0"/>
          <a:ext cx="0" cy="0"/>
          <a:chOff x="0" y="0"/>
          <a:chExt cx="0" cy="0"/>
        </a:xfrm>
      </p:grpSpPr>
      <p:sp>
        <p:nvSpPr>
          <p:cNvPr id="646"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47"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48"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49"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50"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Highlight + Foto + Titel + Text 2">
    <p:spTree>
      <p:nvGrpSpPr>
        <p:cNvPr id="1" name=""/>
        <p:cNvGrpSpPr/>
        <p:nvPr/>
      </p:nvGrpSpPr>
      <p:grpSpPr>
        <a:xfrm>
          <a:off x="0" y="0"/>
          <a:ext cx="0" cy="0"/>
          <a:chOff x="0" y="0"/>
          <a:chExt cx="0" cy="0"/>
        </a:xfrm>
      </p:grpSpPr>
      <p:sp>
        <p:nvSpPr>
          <p:cNvPr id="657"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58"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59"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60"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61"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Highlight + Foto + Titel + Text 3">
    <p:spTree>
      <p:nvGrpSpPr>
        <p:cNvPr id="1" name=""/>
        <p:cNvGrpSpPr/>
        <p:nvPr/>
      </p:nvGrpSpPr>
      <p:grpSpPr>
        <a:xfrm>
          <a:off x="0" y="0"/>
          <a:ext cx="0" cy="0"/>
          <a:chOff x="0" y="0"/>
          <a:chExt cx="0" cy="0"/>
        </a:xfrm>
      </p:grpSpPr>
      <p:sp>
        <p:nvSpPr>
          <p:cNvPr id="668"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69"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70"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71"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72"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Highlight + Foto + Titel + Text 4">
    <p:spTree>
      <p:nvGrpSpPr>
        <p:cNvPr id="1" name=""/>
        <p:cNvGrpSpPr/>
        <p:nvPr/>
      </p:nvGrpSpPr>
      <p:grpSpPr>
        <a:xfrm>
          <a:off x="0" y="0"/>
          <a:ext cx="0" cy="0"/>
          <a:chOff x="0" y="0"/>
          <a:chExt cx="0" cy="0"/>
        </a:xfrm>
      </p:grpSpPr>
      <p:sp>
        <p:nvSpPr>
          <p:cNvPr id="679"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80"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81"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82"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83"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Highlight + Foto + Titel + Text 5">
    <p:spTree>
      <p:nvGrpSpPr>
        <p:cNvPr id="1" name=""/>
        <p:cNvGrpSpPr/>
        <p:nvPr/>
      </p:nvGrpSpPr>
      <p:grpSpPr>
        <a:xfrm>
          <a:off x="0" y="0"/>
          <a:ext cx="0" cy="0"/>
          <a:chOff x="0" y="0"/>
          <a:chExt cx="0" cy="0"/>
        </a:xfrm>
      </p:grpSpPr>
      <p:sp>
        <p:nvSpPr>
          <p:cNvPr id="69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9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9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9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9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Highlight + Foto + Titel + Text 6">
    <p:spTree>
      <p:nvGrpSpPr>
        <p:cNvPr id="1" name=""/>
        <p:cNvGrpSpPr/>
        <p:nvPr/>
      </p:nvGrpSpPr>
      <p:grpSpPr>
        <a:xfrm>
          <a:off x="0" y="0"/>
          <a:ext cx="0" cy="0"/>
          <a:chOff x="0" y="0"/>
          <a:chExt cx="0" cy="0"/>
        </a:xfrm>
      </p:grpSpPr>
      <p:sp>
        <p:nvSpPr>
          <p:cNvPr id="70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70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70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70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70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Zwischenfolie einzeilig">
    <p:spTree>
      <p:nvGrpSpPr>
        <p:cNvPr id="1" name=""/>
        <p:cNvGrpSpPr/>
        <p:nvPr/>
      </p:nvGrpSpPr>
      <p:grpSpPr>
        <a:xfrm>
          <a:off x="0" y="0"/>
          <a:ext cx="0" cy="0"/>
          <a:chOff x="0" y="0"/>
          <a:chExt cx="0" cy="0"/>
        </a:xfrm>
      </p:grpSpPr>
      <p:sp>
        <p:nvSpPr>
          <p:cNvPr id="712"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13"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1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Zwischenfolie Petrol einzeilig">
    <p:spTree>
      <p:nvGrpSpPr>
        <p:cNvPr id="1" name=""/>
        <p:cNvGrpSpPr/>
        <p:nvPr/>
      </p:nvGrpSpPr>
      <p:grpSpPr>
        <a:xfrm>
          <a:off x="0" y="0"/>
          <a:ext cx="0" cy="0"/>
          <a:chOff x="0" y="0"/>
          <a:chExt cx="0" cy="0"/>
        </a:xfrm>
      </p:grpSpPr>
      <p:sp>
        <p:nvSpPr>
          <p:cNvPr id="721"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22"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solidFill>
                  <a:schemeClr val="accent1">
                    <a:lumOff val="-7280"/>
                  </a:schemeClr>
                </a:solidFill>
                <a:latin typeface="+mn-lt"/>
                <a:ea typeface="+mn-ea"/>
                <a:cs typeface="+mn-cs"/>
                <a:sym typeface="Mark Pro Heavy"/>
              </a:defRPr>
            </a:lvl1pPr>
          </a:lstStyle>
          <a:p>
            <a:r>
              <a:t>Wir geben Technologie einen Sinn.</a:t>
            </a:r>
          </a:p>
        </p:txBody>
      </p:sp>
      <p:sp>
        <p:nvSpPr>
          <p:cNvPr id="72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Zwischenfolie Apricot einzeilig">
    <p:spTree>
      <p:nvGrpSpPr>
        <p:cNvPr id="1" name=""/>
        <p:cNvGrpSpPr/>
        <p:nvPr/>
      </p:nvGrpSpPr>
      <p:grpSpPr>
        <a:xfrm>
          <a:off x="0" y="0"/>
          <a:ext cx="0" cy="0"/>
          <a:chOff x="0" y="0"/>
          <a:chExt cx="0" cy="0"/>
        </a:xfrm>
      </p:grpSpPr>
      <p:sp>
        <p:nvSpPr>
          <p:cNvPr id="730"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31"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3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Zwischenfolie zweizeilig">
    <p:spTree>
      <p:nvGrpSpPr>
        <p:cNvPr id="1" name=""/>
        <p:cNvGrpSpPr/>
        <p:nvPr/>
      </p:nvGrpSpPr>
      <p:grpSpPr>
        <a:xfrm>
          <a:off x="0" y="0"/>
          <a:ext cx="0" cy="0"/>
          <a:chOff x="0" y="0"/>
          <a:chExt cx="0" cy="0"/>
        </a:xfrm>
      </p:grpSpPr>
      <p:sp>
        <p:nvSpPr>
          <p:cNvPr id="739"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4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4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seite + Untertitel 7">
    <p:spTree>
      <p:nvGrpSpPr>
        <p:cNvPr id="1" name=""/>
        <p:cNvGrpSpPr/>
        <p:nvPr/>
      </p:nvGrpSpPr>
      <p:grpSpPr>
        <a:xfrm>
          <a:off x="0" y="0"/>
          <a:ext cx="0" cy="0"/>
          <a:chOff x="0" y="0"/>
          <a:chExt cx="0" cy="0"/>
        </a:xfrm>
      </p:grpSpPr>
      <p:sp>
        <p:nvSpPr>
          <p:cNvPr id="8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8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8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8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8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Zwischenfolie Petrol zweizeilig">
    <p:spTree>
      <p:nvGrpSpPr>
        <p:cNvPr id="1" name=""/>
        <p:cNvGrpSpPr/>
        <p:nvPr/>
      </p:nvGrpSpPr>
      <p:grpSpPr>
        <a:xfrm>
          <a:off x="0" y="0"/>
          <a:ext cx="0" cy="0"/>
          <a:chOff x="0" y="0"/>
          <a:chExt cx="0" cy="0"/>
        </a:xfrm>
      </p:grpSpPr>
      <p:sp>
        <p:nvSpPr>
          <p:cNvPr id="749"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5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5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solidFill>
                  <a:srgbClr val="F4F4F4"/>
                </a:solidFill>
                <a:latin typeface="+mn-lt"/>
                <a:ea typeface="+mn-ea"/>
                <a:cs typeface="+mn-cs"/>
                <a:sym typeface="Mark Pro Heavy"/>
              </a:defRPr>
            </a:lvl1pPr>
          </a:lstStyle>
          <a:p>
            <a:r>
              <a:t>Wir geben Technologie einen Sinn.</a:t>
            </a:r>
          </a:p>
        </p:txBody>
      </p:sp>
      <p:sp>
        <p:nvSpPr>
          <p:cNvPr id="75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Zwischenfolie Apricot zweizeilig">
    <p:spTree>
      <p:nvGrpSpPr>
        <p:cNvPr id="1" name=""/>
        <p:cNvGrpSpPr/>
        <p:nvPr/>
      </p:nvGrpSpPr>
      <p:grpSpPr>
        <a:xfrm>
          <a:off x="0" y="0"/>
          <a:ext cx="0" cy="0"/>
          <a:chOff x="0" y="0"/>
          <a:chExt cx="0" cy="0"/>
        </a:xfrm>
      </p:grpSpPr>
      <p:sp>
        <p:nvSpPr>
          <p:cNvPr id="759"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6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rgbClr val="F4F4F4"/>
                </a:solidFill>
                <a:latin typeface="+mn-lt"/>
                <a:ea typeface="+mn-ea"/>
                <a:cs typeface="+mn-cs"/>
                <a:sym typeface="Mark Pro Heavy"/>
              </a:defRPr>
            </a:lvl1pPr>
          </a:lstStyle>
          <a:p>
            <a:r>
              <a:t>Und Ihren Ideen eine Zukunft.</a:t>
            </a:r>
          </a:p>
        </p:txBody>
      </p:sp>
      <p:sp>
        <p:nvSpPr>
          <p:cNvPr id="76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6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3 Textfelder">
    <p:spTree>
      <p:nvGrpSpPr>
        <p:cNvPr id="1" name=""/>
        <p:cNvGrpSpPr/>
        <p:nvPr/>
      </p:nvGrpSpPr>
      <p:grpSpPr>
        <a:xfrm>
          <a:off x="0" y="0"/>
          <a:ext cx="0" cy="0"/>
          <a:chOff x="0" y="0"/>
          <a:chExt cx="0" cy="0"/>
        </a:xfrm>
      </p:grpSpPr>
      <p:sp>
        <p:nvSpPr>
          <p:cNvPr id="769" name="Es gibt Firmen, die designen Produkte."/>
          <p:cNvSpPr txBox="1">
            <a:spLocks noGrp="1"/>
          </p:cNvSpPr>
          <p:nvPr>
            <p:ph type="body" sz="half" idx="21"/>
          </p:nvPr>
        </p:nvSpPr>
        <p:spPr>
          <a:xfrm>
            <a:off x="-1" y="-1"/>
            <a:ext cx="12192002" cy="6858001"/>
          </a:xfrm>
          <a:prstGeom prst="rect">
            <a:avLst/>
          </a:prstGeom>
          <a:solidFill>
            <a:schemeClr val="accent2">
              <a:hueOff val="-72705"/>
              <a:satOff val="28946"/>
              <a:lumOff val="-15763"/>
            </a:schemeClr>
          </a:solidFill>
        </p:spPr>
        <p:txBody>
          <a:bodyPr lIns="685800" tIns="685800" rIns="685800" bIns="685800" anchor="ctr">
            <a:noAutofit/>
          </a:bodyPr>
          <a:lstStyle>
            <a:lvl1pPr algn="ctr">
              <a:defRPr sz="7000">
                <a:solidFill>
                  <a:schemeClr val="accent1">
                    <a:lumOff val="-7280"/>
                  </a:schemeClr>
                </a:solidFill>
                <a:latin typeface="+mn-lt"/>
                <a:ea typeface="+mn-ea"/>
                <a:cs typeface="+mn-cs"/>
                <a:sym typeface="Mark Pro Heavy"/>
              </a:defRPr>
            </a:lvl1pPr>
          </a:lstStyle>
          <a:p>
            <a:r>
              <a:t>Es gibt Firmen, die designen Produkte.</a:t>
            </a:r>
          </a:p>
        </p:txBody>
      </p:sp>
      <p:sp>
        <p:nvSpPr>
          <p:cNvPr id="770" name="Es gibt Firmen, die entwickeln Produkte."/>
          <p:cNvSpPr txBox="1">
            <a:spLocks noGrp="1"/>
          </p:cNvSpPr>
          <p:nvPr>
            <p:ph type="body" sz="half" idx="22"/>
          </p:nvPr>
        </p:nvSpPr>
        <p:spPr>
          <a:xfrm>
            <a:off x="12192986" y="0"/>
            <a:ext cx="12191014" cy="6858000"/>
          </a:xfrm>
          <a:prstGeom prst="rect">
            <a:avLst/>
          </a:prstGeom>
          <a:solidFill>
            <a:schemeClr val="accent1">
              <a:lumOff val="-7280"/>
            </a:schemeClr>
          </a:solidFill>
        </p:spPr>
        <p:txBody>
          <a:bodyPr lIns="685800" tIns="685800" rIns="685800" bIns="685800" anchor="ctr">
            <a:noAutofit/>
          </a:bodyPr>
          <a:lstStyle>
            <a:lvl1pPr algn="ctr">
              <a:defRPr sz="7000">
                <a:latin typeface="+mn-lt"/>
                <a:ea typeface="+mn-ea"/>
                <a:cs typeface="+mn-cs"/>
                <a:sym typeface="Mark Pro Heavy"/>
              </a:defRPr>
            </a:lvl1pPr>
          </a:lstStyle>
          <a:p>
            <a:r>
              <a:t>Es gibt Firmen, die entwickeln Produkte.</a:t>
            </a:r>
          </a:p>
        </p:txBody>
      </p:sp>
      <p:sp>
        <p:nvSpPr>
          <p:cNvPr id="771" name="INNOQ kann beides."/>
          <p:cNvSpPr txBox="1">
            <a:spLocks noGrp="1"/>
          </p:cNvSpPr>
          <p:nvPr>
            <p:ph type="body" idx="23"/>
          </p:nvPr>
        </p:nvSpPr>
        <p:spPr>
          <a:xfrm>
            <a:off x="-1" y="6858000"/>
            <a:ext cx="24384003" cy="6858000"/>
          </a:xfrm>
          <a:prstGeom prst="rect">
            <a:avLst/>
          </a:prstGeom>
        </p:spPr>
        <p:txBody>
          <a:bodyPr lIns="685800" tIns="685800" rIns="685800" bIns="685800" anchor="ctr">
            <a:noAutofit/>
          </a:bodyPr>
          <a:lstStyle/>
          <a:p>
            <a:pPr algn="ctr">
              <a:defRPr sz="7000">
                <a:latin typeface="+mn-lt"/>
                <a:ea typeface="+mn-ea"/>
                <a:cs typeface="+mn-cs"/>
                <a:sym typeface="Mark Pro Heavy"/>
              </a:defRPr>
            </a:pPr>
            <a:r>
              <a:t>INNO</a:t>
            </a:r>
            <a:r>
              <a:rPr>
                <a:solidFill>
                  <a:schemeClr val="accent1">
                    <a:lumOff val="-7280"/>
                  </a:schemeClr>
                </a:solidFill>
              </a:rPr>
              <a:t>Q</a:t>
            </a:r>
            <a:r>
              <a:t> kann beides.</a:t>
            </a:r>
          </a:p>
        </p:txBody>
      </p:sp>
      <p:sp>
        <p:nvSpPr>
          <p:cNvPr id="77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ext 50/50">
    <p:spTree>
      <p:nvGrpSpPr>
        <p:cNvPr id="1" name=""/>
        <p:cNvGrpSpPr/>
        <p:nvPr/>
      </p:nvGrpSpPr>
      <p:grpSpPr>
        <a:xfrm>
          <a:off x="0" y="0"/>
          <a:ext cx="0" cy="0"/>
          <a:chOff x="0" y="0"/>
          <a:chExt cx="0" cy="0"/>
        </a:xfrm>
      </p:grpSpPr>
      <p:sp>
        <p:nvSpPr>
          <p:cNvPr id="779" name="Separate…"/>
          <p:cNvSpPr txBox="1">
            <a:spLocks noGrp="1"/>
          </p:cNvSpPr>
          <p:nvPr>
            <p:ph type="body" idx="21"/>
          </p:nvPr>
        </p:nvSpPr>
        <p:spPr>
          <a:xfrm>
            <a:off x="-1" y="0"/>
            <a:ext cx="12192002" cy="13716000"/>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things</a:t>
            </a:r>
          </a:p>
        </p:txBody>
      </p:sp>
      <p:sp>
        <p:nvSpPr>
          <p:cNvPr id="780" name="Join things…"/>
          <p:cNvSpPr txBox="1">
            <a:spLocks noGrp="1"/>
          </p:cNvSpPr>
          <p:nvPr>
            <p:ph type="body" idx="22"/>
          </p:nvPr>
        </p:nvSpPr>
        <p:spPr>
          <a:xfrm>
            <a:off x="12192986" y="0"/>
            <a:ext cx="12191015" cy="13805305"/>
          </a:xfrm>
          <a:prstGeom prst="rect">
            <a:avLst/>
          </a:prstGeom>
          <a:solidFill>
            <a:schemeClr val="accent1">
              <a:lumOff val="-7280"/>
            </a:schemeClr>
          </a:solidFill>
        </p:spPr>
        <p:txBody>
          <a:bodyPr lIns="685800" tIns="685800" rIns="685800" bIns="685800" anchor="ctr">
            <a:noAutofit/>
          </a:bodyPr>
          <a:lstStyle/>
          <a:p>
            <a:pPr algn="ctr">
              <a:defRPr sz="10000">
                <a:latin typeface="+mn-lt"/>
                <a:ea typeface="+mn-ea"/>
                <a:cs typeface="+mn-cs"/>
                <a:sym typeface="Mark Pro Heavy"/>
              </a:defRPr>
            </a:pPr>
            <a:r>
              <a:t>Join things </a:t>
            </a:r>
          </a:p>
          <a:p>
            <a:pPr algn="ctr">
              <a:defRPr sz="10000">
                <a:latin typeface="+mn-lt"/>
                <a:ea typeface="+mn-ea"/>
                <a:cs typeface="+mn-cs"/>
                <a:sym typeface="Mark Pro Heavy"/>
              </a:defRPr>
            </a:pPr>
            <a:r>
              <a:t>that belong </a:t>
            </a:r>
          </a:p>
          <a:p>
            <a:pPr algn="ctr">
              <a:defRPr sz="10000">
                <a:latin typeface="+mn-lt"/>
                <a:ea typeface="+mn-ea"/>
                <a:cs typeface="+mn-cs"/>
                <a:sym typeface="Mark Pro Heavy"/>
              </a:defRPr>
            </a:pPr>
            <a:r>
              <a:t>together</a:t>
            </a:r>
          </a:p>
        </p:txBody>
      </p:sp>
      <p:sp>
        <p:nvSpPr>
          <p:cNvPr id="7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Autor">
    <p:spTree>
      <p:nvGrpSpPr>
        <p:cNvPr id="1" name=""/>
        <p:cNvGrpSpPr/>
        <p:nvPr/>
      </p:nvGrpSpPr>
      <p:grpSpPr>
        <a:xfrm>
          <a:off x="0" y="0"/>
          <a:ext cx="0" cy="0"/>
          <a:chOff x="0" y="0"/>
          <a:chExt cx="0" cy="0"/>
        </a:xfrm>
      </p:grpSpPr>
      <p:sp>
        <p:nvSpPr>
          <p:cNvPr id="788" name="pasted-image.pdf"/>
          <p:cNvSpPr>
            <a:spLocks noGrp="1"/>
          </p:cNvSpPr>
          <p:nvPr>
            <p:ph type="pic" sz="half" idx="21"/>
          </p:nvPr>
        </p:nvSpPr>
        <p:spPr>
          <a:xfrm>
            <a:off x="12179702" y="1379153"/>
            <a:ext cx="10855709" cy="8446147"/>
          </a:xfrm>
          <a:prstGeom prst="rect">
            <a:avLst/>
          </a:prstGeom>
        </p:spPr>
        <p:txBody>
          <a:bodyPr lIns="91439" tIns="45719" rIns="91439" bIns="45719">
            <a:noAutofit/>
          </a:bodyPr>
          <a:lstStyle/>
          <a:p>
            <a:endParaRPr/>
          </a:p>
        </p:txBody>
      </p:sp>
      <p:sp>
        <p:nvSpPr>
          <p:cNvPr id="789" name="„Die Crema eines…"/>
          <p:cNvSpPr txBox="1">
            <a:spLocks noGrp="1"/>
          </p:cNvSpPr>
          <p:nvPr>
            <p:ph type="body" sz="half" idx="22"/>
          </p:nvPr>
        </p:nvSpPr>
        <p:spPr>
          <a:xfrm>
            <a:off x="1360897" y="1379153"/>
            <a:ext cx="10831103" cy="8446294"/>
          </a:xfrm>
          <a:prstGeom prst="rect">
            <a:avLst/>
          </a:prstGeom>
          <a:solidFill>
            <a:schemeClr val="accent2">
              <a:hueOff val="-72705"/>
              <a:satOff val="28946"/>
              <a:lumOff val="-15763"/>
            </a:schemeClr>
          </a:solidFill>
        </p:spPr>
        <p:txBody>
          <a:bodyPr lIns="685800" tIns="685800" rIns="685800" bIns="685800">
            <a:noAutofit/>
          </a:bodyPr>
          <a:lstStyle/>
          <a:p>
            <a:pPr>
              <a:defRPr sz="7700">
                <a:solidFill>
                  <a:schemeClr val="accent1">
                    <a:lumOff val="-7280"/>
                  </a:schemeClr>
                </a:solidFill>
                <a:latin typeface="+mn-lt"/>
                <a:ea typeface="+mn-ea"/>
                <a:cs typeface="+mn-cs"/>
                <a:sym typeface="Mark Pro Heavy"/>
              </a:defRPr>
            </a:pPr>
            <a:r>
              <a:t>„Die Crema eines </a:t>
            </a:r>
          </a:p>
          <a:p>
            <a:pPr>
              <a:defRPr sz="7700">
                <a:solidFill>
                  <a:schemeClr val="accent1">
                    <a:lumOff val="-7280"/>
                  </a:schemeClr>
                </a:solidFill>
                <a:latin typeface="+mn-lt"/>
                <a:ea typeface="+mn-ea"/>
                <a:cs typeface="+mn-cs"/>
                <a:sym typeface="Mark Pro Heavy"/>
              </a:defRPr>
            </a:pPr>
            <a:r>
              <a:t>guten Espressos ist </a:t>
            </a:r>
          </a:p>
          <a:p>
            <a:pPr>
              <a:defRPr sz="7700">
                <a:solidFill>
                  <a:schemeClr val="accent1">
                    <a:lumOff val="-7280"/>
                  </a:schemeClr>
                </a:solidFill>
                <a:latin typeface="+mn-lt"/>
                <a:ea typeface="+mn-ea"/>
                <a:cs typeface="+mn-cs"/>
                <a:sym typeface="Mark Pro Heavy"/>
              </a:defRPr>
            </a:pPr>
            <a:r>
              <a:t>dick wie Pudding“</a:t>
            </a:r>
          </a:p>
        </p:txBody>
      </p:sp>
      <p:sp>
        <p:nvSpPr>
          <p:cNvPr id="790" name="HERIBERT INNOQ…"/>
          <p:cNvSpPr txBox="1">
            <a:spLocks noGrp="1"/>
          </p:cNvSpPr>
          <p:nvPr>
            <p:ph type="body" sz="quarter" idx="23"/>
          </p:nvPr>
        </p:nvSpPr>
        <p:spPr>
          <a:xfrm>
            <a:off x="2721795" y="6858000"/>
            <a:ext cx="10831102" cy="5480042"/>
          </a:xfrm>
          <a:prstGeom prst="rect">
            <a:avLst/>
          </a:prstGeom>
          <a:solidFill>
            <a:schemeClr val="accent6">
              <a:lumOff val="100000"/>
            </a:schemeClr>
          </a:solidFill>
        </p:spPr>
        <p:txBody>
          <a:bodyPr lIns="685800" tIns="685800" rIns="685800" bIns="685800">
            <a:noAutofit/>
          </a:bodyPr>
          <a:lstStyle/>
          <a:p>
            <a:pPr>
              <a:defRPr sz="6000">
                <a:latin typeface="+mn-lt"/>
                <a:ea typeface="+mn-ea"/>
                <a:cs typeface="+mn-cs"/>
                <a:sym typeface="Mark Pro Heavy"/>
              </a:defRPr>
            </a:pPr>
            <a:r>
              <a:t>HERIBERT INNOQ</a:t>
            </a:r>
          </a:p>
          <a:p>
            <a:pPr>
              <a:defRPr sz="3500">
                <a:latin typeface="+mn-lt"/>
                <a:ea typeface="+mn-ea"/>
                <a:cs typeface="+mn-cs"/>
                <a:sym typeface="Mark Pro Heavy"/>
              </a:defRPr>
            </a:pPr>
            <a:r>
              <a:t>Senior Consultant </a:t>
            </a:r>
          </a:p>
          <a:p>
            <a:pPr>
              <a:defRPr sz="3500">
                <a:latin typeface="+mn-lt"/>
                <a:ea typeface="+mn-ea"/>
                <a:cs typeface="+mn-cs"/>
                <a:sym typeface="Mark Pro Heavy"/>
              </a:defRPr>
            </a:pPr>
            <a:r>
              <a:t>bei INNOQ Deutschland GmbH</a:t>
            </a:r>
          </a:p>
          <a:p>
            <a:pPr>
              <a:defRPr sz="3000">
                <a:latin typeface="Helvetica Neue"/>
                <a:ea typeface="Helvetica Neue"/>
                <a:cs typeface="Helvetica Neue"/>
                <a:sym typeface="Helvetica Neue"/>
              </a:defRPr>
            </a:pPr>
            <a:endParaRPr/>
          </a:p>
          <a:p>
            <a:pPr>
              <a:defRPr sz="3000"/>
            </a:pPr>
            <a:r>
              <a:t>Heribert arbeitet als Berater bei INNOQ</a:t>
            </a:r>
          </a:p>
        </p:txBody>
      </p:sp>
      <p:sp>
        <p:nvSpPr>
          <p:cNvPr id="7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eam">
    <p:spTree>
      <p:nvGrpSpPr>
        <p:cNvPr id="1" name=""/>
        <p:cNvGrpSpPr/>
        <p:nvPr/>
      </p:nvGrpSpPr>
      <p:grpSpPr>
        <a:xfrm>
          <a:off x="0" y="0"/>
          <a:ext cx="0" cy="0"/>
          <a:chOff x="0" y="0"/>
          <a:chExt cx="0" cy="0"/>
        </a:xfrm>
      </p:grpSpPr>
      <p:sp>
        <p:nvSpPr>
          <p:cNvPr id="798" name="Rechteck"/>
          <p:cNvSpPr/>
          <p:nvPr/>
        </p:nvSpPr>
        <p:spPr>
          <a:xfrm>
            <a:off x="-1" y="-1"/>
            <a:ext cx="24384001" cy="6858001"/>
          </a:xfrm>
          <a:prstGeom prst="rect">
            <a:avLst/>
          </a:prstGeom>
          <a:solidFill>
            <a:schemeClr val="accent2">
              <a:hueOff val="-72705"/>
              <a:satOff val="28946"/>
              <a:lumOff val="-15763"/>
            </a:schemeClr>
          </a:solidFill>
          <a:ln w="12700">
            <a:miter lim="400000"/>
          </a:ln>
        </p:spPr>
        <p:txBody>
          <a:bodyPr lIns="0" tIns="0" rIns="0" bIns="0" anchor="ctr"/>
          <a:lstStyle/>
          <a:p>
            <a:pPr algn="ctr">
              <a:defRPr sz="4500">
                <a:solidFill>
                  <a:srgbClr val="FF4D67"/>
                </a:solidFill>
                <a:latin typeface="+mj-lt"/>
                <a:ea typeface="+mj-ea"/>
                <a:cs typeface="+mj-cs"/>
                <a:sym typeface="Mark Pro Book"/>
              </a:defRPr>
            </a:pPr>
            <a:endParaRPr/>
          </a:p>
        </p:txBody>
      </p:sp>
      <p:sp>
        <p:nvSpPr>
          <p:cNvPr id="799" name="pasted-image.pdf"/>
          <p:cNvSpPr>
            <a:spLocks noGrp="1"/>
          </p:cNvSpPr>
          <p:nvPr>
            <p:ph type="pic" sz="quarter" idx="21"/>
          </p:nvPr>
        </p:nvSpPr>
        <p:spPr>
          <a:xfrm>
            <a:off x="1348166" y="4286250"/>
            <a:ext cx="5168965" cy="5143501"/>
          </a:xfrm>
          <a:prstGeom prst="rect">
            <a:avLst/>
          </a:prstGeom>
        </p:spPr>
        <p:txBody>
          <a:bodyPr lIns="91439" tIns="45719" rIns="91439" bIns="45719">
            <a:noAutofit/>
          </a:bodyPr>
          <a:lstStyle/>
          <a:p>
            <a:endParaRPr/>
          </a:p>
        </p:txBody>
      </p:sp>
      <p:sp>
        <p:nvSpPr>
          <p:cNvPr id="800" name="Unser Kernteam"/>
          <p:cNvSpPr txBox="1">
            <a:spLocks noGrp="1"/>
          </p:cNvSpPr>
          <p:nvPr>
            <p:ph type="body" sz="quarter" idx="22"/>
          </p:nvPr>
        </p:nvSpPr>
        <p:spPr>
          <a:xfrm>
            <a:off x="1360898" y="1028700"/>
            <a:ext cx="21662204" cy="1549401"/>
          </a:xfrm>
          <a:prstGeom prst="rect">
            <a:avLst/>
          </a:prstGeom>
        </p:spPr>
        <p:txBody>
          <a:bodyPr lIns="0" tIns="0" rIns="0" bIns="0">
            <a:noAutofit/>
          </a:bodyPr>
          <a:lstStyle>
            <a:lvl1pPr algn="ctr">
              <a:defRPr sz="10000">
                <a:solidFill>
                  <a:schemeClr val="accent1">
                    <a:lumOff val="-7280"/>
                  </a:schemeClr>
                </a:solidFill>
                <a:latin typeface="+mn-lt"/>
                <a:ea typeface="+mn-ea"/>
                <a:cs typeface="+mn-cs"/>
                <a:sym typeface="Mark Pro Heavy"/>
              </a:defRPr>
            </a:lvl1pPr>
          </a:lstStyle>
          <a:p>
            <a:r>
              <a:t>Unser Kernteam</a:t>
            </a:r>
          </a:p>
        </p:txBody>
      </p:sp>
      <p:sp>
        <p:nvSpPr>
          <p:cNvPr id="801" name="pasted-image.pdf"/>
          <p:cNvSpPr>
            <a:spLocks noGrp="1"/>
          </p:cNvSpPr>
          <p:nvPr>
            <p:ph type="pic" sz="quarter" idx="23"/>
          </p:nvPr>
        </p:nvSpPr>
        <p:spPr>
          <a:xfrm>
            <a:off x="17866870" y="4286250"/>
            <a:ext cx="5168964" cy="5143501"/>
          </a:xfrm>
          <a:prstGeom prst="rect">
            <a:avLst/>
          </a:prstGeom>
        </p:spPr>
        <p:txBody>
          <a:bodyPr lIns="91439" tIns="45719" rIns="91439" bIns="45719">
            <a:noAutofit/>
          </a:bodyPr>
          <a:lstStyle/>
          <a:p>
            <a:endParaRPr/>
          </a:p>
        </p:txBody>
      </p:sp>
      <p:sp>
        <p:nvSpPr>
          <p:cNvPr id="802" name="pasted-image.pdf"/>
          <p:cNvSpPr>
            <a:spLocks noGrp="1"/>
          </p:cNvSpPr>
          <p:nvPr>
            <p:ph type="pic" sz="quarter" idx="24"/>
          </p:nvPr>
        </p:nvSpPr>
        <p:spPr>
          <a:xfrm>
            <a:off x="6847266" y="4286250"/>
            <a:ext cx="5168964" cy="5143501"/>
          </a:xfrm>
          <a:prstGeom prst="rect">
            <a:avLst/>
          </a:prstGeom>
        </p:spPr>
        <p:txBody>
          <a:bodyPr lIns="91439" tIns="45719" rIns="91439" bIns="45719">
            <a:noAutofit/>
          </a:bodyPr>
          <a:lstStyle/>
          <a:p>
            <a:endParaRPr/>
          </a:p>
        </p:txBody>
      </p:sp>
      <p:sp>
        <p:nvSpPr>
          <p:cNvPr id="803" name="pasted-image.pdf"/>
          <p:cNvSpPr>
            <a:spLocks noGrp="1"/>
          </p:cNvSpPr>
          <p:nvPr>
            <p:ph type="pic" sz="quarter" idx="25"/>
          </p:nvPr>
        </p:nvSpPr>
        <p:spPr>
          <a:xfrm>
            <a:off x="12357068" y="4286250"/>
            <a:ext cx="5168964" cy="5143501"/>
          </a:xfrm>
          <a:prstGeom prst="rect">
            <a:avLst/>
          </a:prstGeom>
        </p:spPr>
        <p:txBody>
          <a:bodyPr lIns="91439" tIns="45719" rIns="91439" bIns="45719">
            <a:noAutofit/>
          </a:bodyPr>
          <a:lstStyle/>
          <a:p>
            <a:endParaRPr/>
          </a:p>
        </p:txBody>
      </p:sp>
      <p:sp>
        <p:nvSpPr>
          <p:cNvPr id="804" name="Heribert Innoq…"/>
          <p:cNvSpPr txBox="1">
            <a:spLocks noGrp="1"/>
          </p:cNvSpPr>
          <p:nvPr>
            <p:ph type="body" sz="quarter" idx="26"/>
          </p:nvPr>
        </p:nvSpPr>
        <p:spPr>
          <a:xfrm>
            <a:off x="13608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05" name="Abgerundetes Rechteck"/>
          <p:cNvSpPr/>
          <p:nvPr/>
        </p:nvSpPr>
        <p:spPr>
          <a:xfrm>
            <a:off x="1360897" y="10839519"/>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6" name="Abgerundetes Rechteck"/>
          <p:cNvSpPr/>
          <p:nvPr/>
        </p:nvSpPr>
        <p:spPr>
          <a:xfrm>
            <a:off x="1360898"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7" name="Produktentwicklung"/>
          <p:cNvSpPr>
            <a:spLocks noGrp="1"/>
          </p:cNvSpPr>
          <p:nvPr>
            <p:ph type="body" sz="quarter" idx="27"/>
          </p:nvPr>
        </p:nvSpPr>
        <p:spPr>
          <a:xfrm>
            <a:off x="1360898" y="11652241"/>
            <a:ext cx="397741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08" name="Produktentwicklung"/>
          <p:cNvSpPr>
            <a:spLocks noGrp="1"/>
          </p:cNvSpPr>
          <p:nvPr>
            <p:ph type="body" sz="quarter" idx="28"/>
          </p:nvPr>
        </p:nvSpPr>
        <p:spPr>
          <a:xfrm>
            <a:off x="1360898" y="10839519"/>
            <a:ext cx="4462425"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09" name="Heribert Innoq…"/>
          <p:cNvSpPr txBox="1">
            <a:spLocks noGrp="1"/>
          </p:cNvSpPr>
          <p:nvPr>
            <p:ph type="body" sz="quarter" idx="29"/>
          </p:nvPr>
        </p:nvSpPr>
        <p:spPr>
          <a:xfrm>
            <a:off x="68599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0" name="Abgerundetes Rechteck"/>
          <p:cNvSpPr/>
          <p:nvPr/>
        </p:nvSpPr>
        <p:spPr>
          <a:xfrm>
            <a:off x="6859998"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1" name="Abgerundetes Rechteck"/>
          <p:cNvSpPr/>
          <p:nvPr/>
        </p:nvSpPr>
        <p:spPr>
          <a:xfrm>
            <a:off x="6859997"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2" name="Produktentwicklung"/>
          <p:cNvSpPr>
            <a:spLocks noGrp="1"/>
          </p:cNvSpPr>
          <p:nvPr>
            <p:ph type="body" sz="quarter" idx="30"/>
          </p:nvPr>
        </p:nvSpPr>
        <p:spPr>
          <a:xfrm>
            <a:off x="6859998" y="11652241"/>
            <a:ext cx="3717756"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3" name="Produktentwicklung"/>
          <p:cNvSpPr>
            <a:spLocks noGrp="1"/>
          </p:cNvSpPr>
          <p:nvPr>
            <p:ph type="body" sz="quarter" idx="31"/>
          </p:nvPr>
        </p:nvSpPr>
        <p:spPr>
          <a:xfrm>
            <a:off x="6859999" y="10839519"/>
            <a:ext cx="4676936"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4" name="Heribert Innoq…"/>
          <p:cNvSpPr txBox="1">
            <a:spLocks noGrp="1"/>
          </p:cNvSpPr>
          <p:nvPr>
            <p:ph type="body" sz="quarter" idx="32"/>
          </p:nvPr>
        </p:nvSpPr>
        <p:spPr>
          <a:xfrm>
            <a:off x="12369800" y="9626600"/>
            <a:ext cx="5143500"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5" name="Abgerundetes Rechteck"/>
          <p:cNvSpPr/>
          <p:nvPr/>
        </p:nvSpPr>
        <p:spPr>
          <a:xfrm>
            <a:off x="12369799"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6" name="Abgerundetes Rechteck"/>
          <p:cNvSpPr/>
          <p:nvPr/>
        </p:nvSpPr>
        <p:spPr>
          <a:xfrm>
            <a:off x="12369799" y="1166167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7" name="Produktentwicklung"/>
          <p:cNvSpPr>
            <a:spLocks noGrp="1"/>
          </p:cNvSpPr>
          <p:nvPr>
            <p:ph type="body" sz="quarter" idx="33"/>
          </p:nvPr>
        </p:nvSpPr>
        <p:spPr>
          <a:xfrm>
            <a:off x="12369800" y="11661671"/>
            <a:ext cx="446242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8" name="Produktentwicklung"/>
          <p:cNvSpPr>
            <a:spLocks noGrp="1"/>
          </p:cNvSpPr>
          <p:nvPr>
            <p:ph type="body" sz="quarter" idx="34"/>
          </p:nvPr>
        </p:nvSpPr>
        <p:spPr>
          <a:xfrm>
            <a:off x="12369800" y="10839519"/>
            <a:ext cx="4097498"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9" name="Heribert Innoq…"/>
          <p:cNvSpPr txBox="1">
            <a:spLocks noGrp="1"/>
          </p:cNvSpPr>
          <p:nvPr>
            <p:ph type="body" sz="quarter" idx="35"/>
          </p:nvPr>
        </p:nvSpPr>
        <p:spPr>
          <a:xfrm>
            <a:off x="17879601"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20" name="Abgerundetes Rechteck"/>
          <p:cNvSpPr/>
          <p:nvPr/>
        </p:nvSpPr>
        <p:spPr>
          <a:xfrm>
            <a:off x="17879601"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1" name="Abgerundetes Rechteck"/>
          <p:cNvSpPr/>
          <p:nvPr/>
        </p:nvSpPr>
        <p:spPr>
          <a:xfrm>
            <a:off x="17879601" y="11652241"/>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2" name="Produktentwicklung"/>
          <p:cNvSpPr>
            <a:spLocks noGrp="1"/>
          </p:cNvSpPr>
          <p:nvPr>
            <p:ph type="body" sz="quarter" idx="36"/>
          </p:nvPr>
        </p:nvSpPr>
        <p:spPr>
          <a:xfrm>
            <a:off x="17879601" y="11652241"/>
            <a:ext cx="4097499"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23" name="Produktentwicklung"/>
          <p:cNvSpPr>
            <a:spLocks noGrp="1"/>
          </p:cNvSpPr>
          <p:nvPr>
            <p:ph type="body" sz="quarter" idx="37"/>
          </p:nvPr>
        </p:nvSpPr>
        <p:spPr>
          <a:xfrm>
            <a:off x="17879601" y="10839519"/>
            <a:ext cx="4299310"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2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abelle 1">
    <p:spTree>
      <p:nvGrpSpPr>
        <p:cNvPr id="1" name=""/>
        <p:cNvGrpSpPr/>
        <p:nvPr/>
      </p:nvGrpSpPr>
      <p:grpSpPr>
        <a:xfrm>
          <a:off x="0" y="0"/>
          <a:ext cx="0" cy="0"/>
          <a:chOff x="0" y="0"/>
          <a:chExt cx="0" cy="0"/>
        </a:xfrm>
      </p:grpSpPr>
      <p:sp>
        <p:nvSpPr>
          <p:cNvPr id="831" name="edition_01_07.jpg"/>
          <p:cNvSpPr>
            <a:spLocks noGrp="1"/>
          </p:cNvSpPr>
          <p:nvPr>
            <p:ph type="pic" idx="21"/>
          </p:nvPr>
        </p:nvSpPr>
        <p:spPr>
          <a:xfrm>
            <a:off x="10221594" y="1379153"/>
            <a:ext cx="14610385" cy="10957789"/>
          </a:xfrm>
          <a:prstGeom prst="rect">
            <a:avLst/>
          </a:prstGeom>
        </p:spPr>
        <p:txBody>
          <a:bodyPr lIns="91439" tIns="45719" rIns="91439" bIns="45719">
            <a:noAutofit/>
          </a:bodyPr>
          <a:lstStyle/>
          <a:p>
            <a:endParaRPr/>
          </a:p>
        </p:txBody>
      </p:sp>
      <p:sp>
        <p:nvSpPr>
          <p:cNvPr id="832" name="pasted-image.pdf"/>
          <p:cNvSpPr>
            <a:spLocks noGrp="1"/>
          </p:cNvSpPr>
          <p:nvPr>
            <p:ph type="pic" sz="half" idx="22"/>
          </p:nvPr>
        </p:nvSpPr>
        <p:spPr>
          <a:xfrm>
            <a:off x="15810489" y="1165631"/>
            <a:ext cx="7213832" cy="11384738"/>
          </a:xfrm>
          <a:prstGeom prst="rect">
            <a:avLst/>
          </a:prstGeom>
        </p:spPr>
        <p:txBody>
          <a:bodyPr lIns="91439" tIns="45719" rIns="91439" bIns="45719">
            <a:noAutofit/>
          </a:bodyPr>
          <a:lstStyle/>
          <a:p>
            <a:endParaRPr/>
          </a:p>
        </p:txBody>
      </p:sp>
      <p:sp>
        <p:nvSpPr>
          <p:cNvPr id="833" name="Dafür stehen wir"/>
          <p:cNvSpPr txBox="1">
            <a:spLocks noGrp="1"/>
          </p:cNvSpPr>
          <p:nvPr>
            <p:ph type="body" sz="quarter" idx="23"/>
          </p:nvPr>
        </p:nvSpPr>
        <p:spPr>
          <a:xfrm>
            <a:off x="1382301" y="1028700"/>
            <a:ext cx="13766801" cy="1905000"/>
          </a:xfrm>
          <a:prstGeom prst="rect">
            <a:avLst/>
          </a:prstGeom>
        </p:spPr>
        <p:txBody>
          <a:bodyPr lIns="0" tIns="0" rIns="0" bIns="0">
            <a:noAutofit/>
          </a:bodyPr>
          <a:lstStyle>
            <a:lvl1pPr>
              <a:defRPr sz="10000">
                <a:latin typeface="+mn-lt"/>
                <a:ea typeface="+mn-ea"/>
                <a:cs typeface="+mn-cs"/>
                <a:sym typeface="Mark Pro Heavy"/>
              </a:defRPr>
            </a:lvl1pPr>
          </a:lstStyle>
          <a:p>
            <a:r>
              <a:t>Dafür stehen wir</a:t>
            </a:r>
          </a:p>
        </p:txBody>
      </p:sp>
      <p:sp>
        <p:nvSpPr>
          <p:cNvPr id="83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Tabelle 2">
    <p:spTree>
      <p:nvGrpSpPr>
        <p:cNvPr id="1" name=""/>
        <p:cNvGrpSpPr/>
        <p:nvPr/>
      </p:nvGrpSpPr>
      <p:grpSpPr>
        <a:xfrm>
          <a:off x="0" y="0"/>
          <a:ext cx="0" cy="0"/>
          <a:chOff x="0" y="0"/>
          <a:chExt cx="0" cy="0"/>
        </a:xfrm>
      </p:grpSpPr>
      <p:sp>
        <p:nvSpPr>
          <p:cNvPr id="841" name="Headline"/>
          <p:cNvSpPr txBox="1">
            <a:spLocks noGrp="1"/>
          </p:cNvSpPr>
          <p:nvPr>
            <p:ph type="body" sz="quarter" idx="21"/>
          </p:nvPr>
        </p:nvSpPr>
        <p:spPr>
          <a:xfrm>
            <a:off x="1382301" y="1028700"/>
            <a:ext cx="21642776" cy="1905000"/>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8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Kontakt Deutschland">
    <p:spTree>
      <p:nvGrpSpPr>
        <p:cNvPr id="1" name=""/>
        <p:cNvGrpSpPr/>
        <p:nvPr/>
      </p:nvGrpSpPr>
      <p:grpSpPr>
        <a:xfrm>
          <a:off x="0" y="0"/>
          <a:ext cx="0" cy="0"/>
          <a:chOff x="0" y="0"/>
          <a:chExt cx="0" cy="0"/>
        </a:xfrm>
      </p:grpSpPr>
      <p:sp>
        <p:nvSpPr>
          <p:cNvPr id="849" name="Rechteck"/>
          <p:cNvSpPr/>
          <p:nvPr/>
        </p:nvSpPr>
        <p:spPr>
          <a:xfrm>
            <a:off x="0" y="-8807"/>
            <a:ext cx="24384000" cy="6866807"/>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endParaRPr/>
          </a:p>
        </p:txBody>
      </p:sp>
      <p:graphicFrame>
        <p:nvGraphicFramePr>
          <p:cNvPr id="850"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Krischerstr. 100</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40789 Monheim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+49 2173 3366-0</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Ohlauer Str. 43 10999 Berlin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Ludwigstr. 180E 63067 Offenbach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Kreuzstr. 16 80331 München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Wendenstraße 130 20537 Hamburg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Spichernstraße 44
50672 Köln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Königstorgraben 11
90402 Nürnberg
</a:t>
                      </a: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5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52" name="innoQ Deutschland GmbH"/>
          <p:cNvSpPr txBox="1"/>
          <p:nvPr/>
        </p:nvSpPr>
        <p:spPr>
          <a:xfrm>
            <a:off x="1371600" y="10541000"/>
            <a:ext cx="1066014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500">
                <a:solidFill>
                  <a:schemeClr val="accent1">
                    <a:lumOff val="-7280"/>
                  </a:schemeClr>
                </a:solidFill>
              </a:defRPr>
            </a:lvl1pPr>
          </a:lstStyle>
          <a:p>
            <a:r>
              <a:t>innoQ Deutschland GmbH</a:t>
            </a:r>
          </a:p>
        </p:txBody>
      </p:sp>
      <p:sp>
        <p:nvSpPr>
          <p:cNvPr id="853" name="www.innoq.com"/>
          <p:cNvSpPr txBox="1"/>
          <p:nvPr/>
        </p:nvSpPr>
        <p:spPr>
          <a:xfrm>
            <a:off x="19216724" y="2343826"/>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54"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55"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56"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57" name="www.innoq.com"/>
          <p:cNvSpPr txBox="1"/>
          <p:nvPr/>
        </p:nvSpPr>
        <p:spPr>
          <a:xfrm>
            <a:off x="19216724" y="2350339"/>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58"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60003"/>
            <a:ext cx="3886201" cy="965201"/>
          </a:xfrm>
          <a:prstGeom prst="rect">
            <a:avLst/>
          </a:prstGeom>
          <a:ln w="12700">
            <a:miter lim="400000"/>
          </a:ln>
        </p:spPr>
      </p:pic>
      <p:sp>
        <p:nvSpPr>
          <p:cNvPr id="85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Kontakt Schweiz">
    <p:spTree>
      <p:nvGrpSpPr>
        <p:cNvPr id="1" name=""/>
        <p:cNvGrpSpPr/>
        <p:nvPr/>
      </p:nvGrpSpPr>
      <p:grpSpPr>
        <a:xfrm>
          <a:off x="0" y="0"/>
          <a:ext cx="0" cy="0"/>
          <a:chOff x="0" y="0"/>
          <a:chExt cx="0" cy="0"/>
        </a:xfrm>
      </p:grpSpPr>
      <p:sp>
        <p:nvSpPr>
          <p:cNvPr id="866" name="Rechteck"/>
          <p:cNvSpPr/>
          <p:nvPr/>
        </p:nvSpPr>
        <p:spPr>
          <a:xfrm>
            <a:off x="0" y="-8807"/>
            <a:ext cx="24384000" cy="6866807"/>
          </a:xfrm>
          <a:prstGeom prst="rect">
            <a:avLst/>
          </a:prstGeom>
          <a:solidFill>
            <a:srgbClr val="F4F4F4"/>
          </a:solidFill>
          <a:ln w="12700">
            <a:miter lim="400000"/>
          </a:ln>
        </p:spPr>
        <p:txBody>
          <a:bodyPr lIns="0" tIns="0" rIns="0" bIns="0" anchor="ctr"/>
          <a:lstStyle/>
          <a:p>
            <a:pPr>
              <a:defRPr>
                <a:solidFill>
                  <a:srgbClr val="FF4D67"/>
                </a:solidFill>
              </a:defRPr>
            </a:pPr>
            <a:endParaRPr/>
          </a:p>
        </p:txBody>
      </p:sp>
      <p:graphicFrame>
        <p:nvGraphicFramePr>
          <p:cNvPr id="867"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Gewerbestr. 11</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CH-6330 Cham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Switzerland</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+41 41 743 0116</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Hardturmstr. 253
8005 Zürich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68" name="innoQ Schweiz GmbH"/>
          <p:cNvSpPr txBox="1"/>
          <p:nvPr/>
        </p:nvSpPr>
        <p:spPr>
          <a:xfrm>
            <a:off x="1371600" y="10541000"/>
            <a:ext cx="10660146"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500">
                <a:solidFill>
                  <a:schemeClr val="accent1">
                    <a:lumOff val="-7280"/>
                  </a:schemeClr>
                </a:solidFill>
              </a:defRPr>
            </a:lvl1pPr>
          </a:lstStyle>
          <a:p>
            <a:r>
              <a:t>innoQ Schweiz GmbH</a:t>
            </a:r>
          </a:p>
        </p:txBody>
      </p:sp>
      <p:sp>
        <p:nvSpPr>
          <p:cNvPr id="869" name="www.innoq.com"/>
          <p:cNvSpPr txBox="1"/>
          <p:nvPr/>
        </p:nvSpPr>
        <p:spPr>
          <a:xfrm>
            <a:off x="19216724" y="2343826"/>
            <a:ext cx="36068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2300"/>
            </a:lvl1pPr>
          </a:lstStyle>
          <a:p>
            <a:r>
              <a:t>www.innoq.com</a:t>
            </a:r>
          </a:p>
        </p:txBody>
      </p:sp>
      <p:pic>
        <p:nvPicPr>
          <p:cNvPr id="870"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7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72"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73"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7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elseite + Untertitel 8">
    <p:spTree>
      <p:nvGrpSpPr>
        <p:cNvPr id="1" name=""/>
        <p:cNvGrpSpPr/>
        <p:nvPr/>
      </p:nvGrpSpPr>
      <p:grpSpPr>
        <a:xfrm>
          <a:off x="0" y="0"/>
          <a:ext cx="0" cy="0"/>
          <a:chOff x="0" y="0"/>
          <a:chExt cx="0" cy="0"/>
        </a:xfrm>
      </p:grpSpPr>
      <p:sp>
        <p:nvSpPr>
          <p:cNvPr id="9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9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9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0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01"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Formen">
    <p:spTree>
      <p:nvGrpSpPr>
        <p:cNvPr id="1" name=""/>
        <p:cNvGrpSpPr/>
        <p:nvPr/>
      </p:nvGrpSpPr>
      <p:grpSpPr>
        <a:xfrm>
          <a:off x="0" y="0"/>
          <a:ext cx="0" cy="0"/>
          <a:chOff x="0" y="0"/>
          <a:chExt cx="0" cy="0"/>
        </a:xfrm>
      </p:grpSpPr>
      <p:sp>
        <p:nvSpPr>
          <p:cNvPr id="881" name="Abgerundetes Rechteck"/>
          <p:cNvSpPr/>
          <p:nvPr/>
        </p:nvSpPr>
        <p:spPr>
          <a:xfrm>
            <a:off x="1360898" y="9215088"/>
            <a:ext cx="6362748" cy="879985"/>
          </a:xfrm>
          <a:prstGeom prst="roundRect">
            <a:avLst>
              <a:gd name="adj" fmla="val 50000"/>
            </a:avLst>
          </a:prstGeom>
          <a:solidFill>
            <a:schemeClr val="accent1">
              <a:lumOff val="-7280"/>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2" name="Abgerundetes Rechteck"/>
          <p:cNvSpPr/>
          <p:nvPr/>
        </p:nvSpPr>
        <p:spPr>
          <a:xfrm>
            <a:off x="1360898" y="10336573"/>
            <a:ext cx="6362748" cy="879985"/>
          </a:xfrm>
          <a:prstGeom prst="roundRect">
            <a:avLst>
              <a:gd name="adj" fmla="val 50000"/>
            </a:avLst>
          </a:prstGeom>
          <a:solidFill>
            <a:schemeClr val="accent2">
              <a:hueOff val="-72705"/>
              <a:satOff val="28946"/>
              <a:lumOff val="-15763"/>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3" name="Abgerundetes Rechteck"/>
          <p:cNvSpPr/>
          <p:nvPr/>
        </p:nvSpPr>
        <p:spPr>
          <a:xfrm>
            <a:off x="1360898" y="11455517"/>
            <a:ext cx="6362748" cy="879985"/>
          </a:xfrm>
          <a:prstGeom prst="roundRect">
            <a:avLst>
              <a:gd name="adj" fmla="val 50000"/>
            </a:avLst>
          </a:prstGeom>
          <a:solidFill>
            <a:srgbClr val="F4F4F4"/>
          </a:solidFill>
          <a:ln w="12700">
            <a:miter lim="400000"/>
          </a:ln>
        </p:spPr>
        <p:txBody>
          <a:bodyPr lIns="0" tIns="0" rIns="0" bIns="0" anchor="ctr"/>
          <a:lstStyle/>
          <a:p>
            <a:pPr algn="ctr">
              <a:tabLst>
                <a:tab pos="4000500" algn="l"/>
              </a:tabLst>
              <a:defRPr sz="4500">
                <a:latin typeface="+mj-lt"/>
                <a:ea typeface="+mj-ea"/>
                <a:cs typeface="+mj-cs"/>
                <a:sym typeface="Mark Pro Book"/>
              </a:defRPr>
            </a:pPr>
            <a:endParaRPr/>
          </a:p>
        </p:txBody>
      </p:sp>
      <p:sp>
        <p:nvSpPr>
          <p:cNvPr id="884" name="Text"/>
          <p:cNvSpPr/>
          <p:nvPr/>
        </p:nvSpPr>
        <p:spPr>
          <a:xfrm>
            <a:off x="14147235" y="3596197"/>
            <a:ext cx="1905001" cy="1905001"/>
          </a:xfrm>
          <a:prstGeom prst="ellipse">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85" name="Quadrat"/>
          <p:cNvSpPr>
            <a:spLocks noGrp="1"/>
          </p:cNvSpPr>
          <p:nvPr>
            <p:ph type="body" sz="quarter" idx="21"/>
          </p:nvPr>
        </p:nvSpPr>
        <p:spPr>
          <a:xfrm>
            <a:off x="1360898" y="1379153"/>
            <a:ext cx="1905001" cy="1905001"/>
          </a:xfrm>
          <a:prstGeom prst="rect">
            <a:avLst/>
          </a:prstGeom>
          <a:solidFill>
            <a:schemeClr val="accent1">
              <a:lumOff val="-7280"/>
            </a:schemeClr>
          </a:solidFill>
        </p:spPr>
        <p:txBody>
          <a:bodyPr lIns="0" tIns="0" rIns="0" bIns="0" anchor="ctr">
            <a:noAutofit/>
          </a:bodyPr>
          <a:lstStyle/>
          <a:p>
            <a:pPr>
              <a:defRPr sz="10000">
                <a:latin typeface="+mn-lt"/>
                <a:ea typeface="+mn-ea"/>
                <a:cs typeface="+mn-cs"/>
                <a:sym typeface="Mark Pro Heavy"/>
              </a:defRPr>
            </a:pPr>
            <a:endParaRPr/>
          </a:p>
        </p:txBody>
      </p:sp>
      <p:sp>
        <p:nvSpPr>
          <p:cNvPr id="886" name="Quadrat"/>
          <p:cNvSpPr>
            <a:spLocks noGrp="1"/>
          </p:cNvSpPr>
          <p:nvPr>
            <p:ph type="body" sz="quarter" idx="22"/>
          </p:nvPr>
        </p:nvSpPr>
        <p:spPr>
          <a:xfrm>
            <a:off x="3589771" y="1379153"/>
            <a:ext cx="1905001" cy="1905001"/>
          </a:xfrm>
          <a:prstGeom prst="rect">
            <a:avLst/>
          </a:prstGeom>
          <a:solidFill>
            <a:schemeClr val="accent2">
              <a:hueOff val="-72705"/>
              <a:satOff val="28946"/>
              <a:lumOff val="-15763"/>
            </a:schemeClr>
          </a:solidFill>
        </p:spPr>
        <p:txBody>
          <a:bodyPr lIns="0" tIns="0" rIns="0" bIns="0" anchor="ctr">
            <a:noAutofit/>
          </a:bodyPr>
          <a:lstStyle/>
          <a:p>
            <a:pPr>
              <a:defRPr sz="10000">
                <a:latin typeface="+mn-lt"/>
                <a:ea typeface="+mn-ea"/>
                <a:cs typeface="+mn-cs"/>
                <a:sym typeface="Mark Pro Heavy"/>
              </a:defRPr>
            </a:pPr>
            <a:endParaRPr/>
          </a:p>
        </p:txBody>
      </p:sp>
      <p:sp>
        <p:nvSpPr>
          <p:cNvPr id="887" name="Quadrat"/>
          <p:cNvSpPr>
            <a:spLocks noGrp="1"/>
          </p:cNvSpPr>
          <p:nvPr>
            <p:ph type="body" sz="quarter" idx="23"/>
          </p:nvPr>
        </p:nvSpPr>
        <p:spPr>
          <a:xfrm>
            <a:off x="5818645" y="1379153"/>
            <a:ext cx="1905001" cy="1905001"/>
          </a:xfrm>
          <a:prstGeom prst="rect">
            <a:avLst/>
          </a:prstGeom>
          <a:solidFill>
            <a:srgbClr val="F4F4F4"/>
          </a:solidFill>
        </p:spPr>
        <p:txBody>
          <a:bodyPr lIns="0" tIns="0" rIns="0" bIns="0" anchor="ctr">
            <a:noAutofit/>
          </a:bodyPr>
          <a:lstStyle/>
          <a:p>
            <a:pPr>
              <a:defRPr sz="10000">
                <a:latin typeface="+mn-lt"/>
                <a:ea typeface="+mn-ea"/>
                <a:cs typeface="+mn-cs"/>
                <a:sym typeface="Mark Pro Heavy"/>
              </a:defRPr>
            </a:pPr>
            <a:endParaRPr/>
          </a:p>
        </p:txBody>
      </p:sp>
      <p:sp>
        <p:nvSpPr>
          <p:cNvPr id="888" name="Linien"/>
          <p:cNvSpPr/>
          <p:nvPr/>
        </p:nvSpPr>
        <p:spPr>
          <a:xfrm>
            <a:off x="18018078" y="11106141"/>
            <a:ext cx="5006011" cy="1"/>
          </a:xfrm>
          <a:prstGeom prst="line">
            <a:avLst/>
          </a:prstGeom>
          <a:ln w="63500">
            <a:solidFill>
              <a:schemeClr val="accent1">
                <a:lumOff val="-7280"/>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89" name="Linien"/>
          <p:cNvSpPr/>
          <p:nvPr/>
        </p:nvSpPr>
        <p:spPr>
          <a:xfrm>
            <a:off x="18018078" y="11720821"/>
            <a:ext cx="5006011" cy="1"/>
          </a:xfrm>
          <a:prstGeom prst="line">
            <a:avLst/>
          </a:prstGeom>
          <a:ln w="63500">
            <a:solidFill>
              <a:schemeClr val="accent2">
                <a:hueOff val="-72705"/>
                <a:satOff val="28946"/>
                <a:lumOff val="-15763"/>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0" name="Linien"/>
          <p:cNvSpPr/>
          <p:nvPr/>
        </p:nvSpPr>
        <p:spPr>
          <a:xfrm>
            <a:off x="18018078" y="12335501"/>
            <a:ext cx="5006011" cy="1"/>
          </a:xfrm>
          <a:prstGeom prst="line">
            <a:avLst/>
          </a:prstGeom>
          <a:ln w="63500">
            <a:solidFill>
              <a:srgbClr val="F4F4F4"/>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1" name="Kreis"/>
          <p:cNvSpPr/>
          <p:nvPr/>
        </p:nvSpPr>
        <p:spPr>
          <a:xfrm>
            <a:off x="19841370" y="1379153"/>
            <a:ext cx="3182719" cy="3182719"/>
          </a:xfrm>
          <a:prstGeom prst="ellipse">
            <a:avLst/>
          </a:prstGeom>
          <a:solidFill>
            <a:srgbClr val="F4F4F4"/>
          </a:solidFill>
          <a:ln w="12700">
            <a:miter lim="400000"/>
          </a:ln>
        </p:spPr>
        <p:txBody>
          <a:bodyPr lIns="45719" rIns="45719" anchor="ctr"/>
          <a:lstStyle/>
          <a:p>
            <a:pPr marR="127000" algn="r" defTabSz="457200">
              <a:spcBef>
                <a:spcPts val="0"/>
              </a:spcBef>
              <a:defRPr sz="1800" b="1">
                <a:solidFill>
                  <a:srgbClr val="24244C"/>
                </a:solidFill>
                <a:latin typeface="+mj-lt"/>
                <a:ea typeface="+mj-ea"/>
                <a:cs typeface="+mj-cs"/>
                <a:sym typeface="Mark Pro Book"/>
              </a:defRPr>
            </a:pPr>
            <a:endParaRPr/>
          </a:p>
        </p:txBody>
      </p:sp>
      <p:sp>
        <p:nvSpPr>
          <p:cNvPr id="892" name="Kreis"/>
          <p:cNvSpPr/>
          <p:nvPr/>
        </p:nvSpPr>
        <p:spPr>
          <a:xfrm>
            <a:off x="18018078" y="1379153"/>
            <a:ext cx="3182719" cy="3182719"/>
          </a:xfrm>
          <a:prstGeom prst="ellipse">
            <a:avLst/>
          </a:prstGeom>
          <a:solidFill>
            <a:schemeClr val="accent1">
              <a:lumOff val="-7280"/>
            </a:schemeClr>
          </a:solidFill>
          <a:ln w="12700">
            <a:miter lim="400000"/>
          </a:ln>
        </p:spPr>
        <p:txBody>
          <a:bodyPr lIns="45719" rIns="45719" anchor="ctr"/>
          <a:lstStyle/>
          <a:p>
            <a:pPr indent="127000" defTabSz="457200">
              <a:spcBef>
                <a:spcPts val="0"/>
              </a:spcBef>
              <a:defRPr sz="1800" b="1">
                <a:solidFill>
                  <a:srgbClr val="24244C"/>
                </a:solidFill>
                <a:latin typeface="+mj-lt"/>
                <a:ea typeface="+mj-ea"/>
                <a:cs typeface="+mj-cs"/>
                <a:sym typeface="Mark Pro Book"/>
              </a:defRPr>
            </a:pPr>
            <a:endParaRPr/>
          </a:p>
        </p:txBody>
      </p:sp>
      <p:sp>
        <p:nvSpPr>
          <p:cNvPr id="893" name="Form"/>
          <p:cNvSpPr/>
          <p:nvPr/>
        </p:nvSpPr>
        <p:spPr>
          <a:xfrm>
            <a:off x="19841370" y="1667471"/>
            <a:ext cx="1379254" cy="2605937"/>
          </a:xfrm>
          <a:custGeom>
            <a:avLst/>
            <a:gdLst/>
            <a:ahLst/>
            <a:cxnLst>
              <a:cxn ang="0">
                <a:pos x="wd2" y="hd2"/>
              </a:cxn>
              <a:cxn ang="5400000">
                <a:pos x="wd2" y="hd2"/>
              </a:cxn>
              <a:cxn ang="10800000">
                <a:pos x="wd2" y="hd2"/>
              </a:cxn>
              <a:cxn ang="16200000">
                <a:pos x="wd2" y="hd2"/>
              </a:cxn>
            </a:cxnLst>
            <a:rect l="0" t="0" r="r" b="b"/>
            <a:pathLst>
              <a:path w="21524" h="21600" extrusionOk="0">
                <a:moveTo>
                  <a:pt x="10679" y="21600"/>
                </a:moveTo>
                <a:cubicBezTo>
                  <a:pt x="14056" y="20345"/>
                  <a:pt x="16808" y="18673"/>
                  <a:pt x="18699" y="16729"/>
                </a:cubicBezTo>
                <a:cubicBezTo>
                  <a:pt x="20473" y="14904"/>
                  <a:pt x="21439" y="12889"/>
                  <a:pt x="21524" y="10837"/>
                </a:cubicBezTo>
                <a:cubicBezTo>
                  <a:pt x="21457" y="8698"/>
                  <a:pt x="20430" y="6598"/>
                  <a:pt x="18528" y="4711"/>
                </a:cubicBezTo>
                <a:cubicBezTo>
                  <a:pt x="16633" y="2830"/>
                  <a:pt x="13923" y="1216"/>
                  <a:pt x="10621" y="0"/>
                </a:cubicBezTo>
                <a:cubicBezTo>
                  <a:pt x="7276" y="1236"/>
                  <a:pt x="4558" y="2891"/>
                  <a:pt x="2706" y="4818"/>
                </a:cubicBezTo>
                <a:cubicBezTo>
                  <a:pt x="852" y="6747"/>
                  <a:pt x="-76" y="8889"/>
                  <a:pt x="5" y="11055"/>
                </a:cubicBezTo>
                <a:cubicBezTo>
                  <a:pt x="102" y="13218"/>
                  <a:pt x="1197" y="15336"/>
                  <a:pt x="3193" y="17223"/>
                </a:cubicBezTo>
                <a:cubicBezTo>
                  <a:pt x="5034" y="18963"/>
                  <a:pt x="7594" y="20459"/>
                  <a:pt x="10679" y="21600"/>
                </a:cubicBezTo>
                <a:close/>
              </a:path>
            </a:pathLst>
          </a:custGeom>
          <a:solidFill>
            <a:schemeClr val="accent2">
              <a:hueOff val="-72705"/>
              <a:satOff val="28946"/>
              <a:lumOff val="-15763"/>
            </a:schemeClr>
          </a:solidFill>
          <a:ln w="12700">
            <a:miter lim="400000"/>
          </a:ln>
        </p:spPr>
        <p:txBody>
          <a:bodyPr lIns="45719" rIns="45719"/>
          <a:lstStyle/>
          <a:p>
            <a:pPr defTabSz="457200">
              <a:spcBef>
                <a:spcPts val="0"/>
              </a:spcBef>
              <a:defRPr sz="1200">
                <a:solidFill>
                  <a:schemeClr val="accent4">
                    <a:hueOff val="-45308"/>
                    <a:lumOff val="-19019"/>
                  </a:schemeClr>
                </a:solidFill>
                <a:latin typeface="Helvetica"/>
                <a:ea typeface="Helvetica"/>
                <a:cs typeface="Helvetica"/>
                <a:sym typeface="Helvetica"/>
              </a:defRPr>
            </a:pPr>
            <a:endParaRPr/>
          </a:p>
        </p:txBody>
      </p:sp>
      <p:sp>
        <p:nvSpPr>
          <p:cNvPr id="894" name="Quadrat"/>
          <p:cNvSpPr/>
          <p:nvPr/>
        </p:nvSpPr>
        <p:spPr>
          <a:xfrm>
            <a:off x="1392648" y="5876741"/>
            <a:ext cx="1841501" cy="1841501"/>
          </a:xfrm>
          <a:prstGeom prst="rect">
            <a:avLst/>
          </a:prstGeom>
          <a:ln w="63500">
            <a:solidFill>
              <a:schemeClr val="accent1">
                <a:lumOff val="-7280"/>
              </a:schemeClr>
            </a:solidFill>
            <a:miter lim="400000"/>
          </a:ln>
        </p:spPr>
        <p:txBody>
          <a:bodyPr lIns="0" tIns="0" rIns="0" bIns="0" anchor="ctr"/>
          <a:lstStyle/>
          <a:p>
            <a:endParaRPr/>
          </a:p>
        </p:txBody>
      </p:sp>
      <p:sp>
        <p:nvSpPr>
          <p:cNvPr id="895" name="Quadrat"/>
          <p:cNvSpPr/>
          <p:nvPr/>
        </p:nvSpPr>
        <p:spPr>
          <a:xfrm>
            <a:off x="3586022" y="5876741"/>
            <a:ext cx="1841501" cy="1841501"/>
          </a:xfrm>
          <a:prstGeom prst="rect">
            <a:avLst/>
          </a:prstGeom>
          <a:ln w="63500">
            <a:solidFill>
              <a:schemeClr val="accent2">
                <a:hueOff val="-72705"/>
                <a:satOff val="28946"/>
                <a:lumOff val="-15763"/>
              </a:schemeClr>
            </a:solidFill>
            <a:miter lim="400000"/>
          </a:ln>
        </p:spPr>
        <p:txBody>
          <a:bodyPr lIns="0" tIns="0" rIns="0" bIns="0" anchor="ctr"/>
          <a:lstStyle/>
          <a:p>
            <a:endParaRPr/>
          </a:p>
        </p:txBody>
      </p:sp>
      <p:sp>
        <p:nvSpPr>
          <p:cNvPr id="896" name="Quadrat"/>
          <p:cNvSpPr/>
          <p:nvPr/>
        </p:nvSpPr>
        <p:spPr>
          <a:xfrm>
            <a:off x="5850395" y="5876741"/>
            <a:ext cx="1841501" cy="1841501"/>
          </a:xfrm>
          <a:prstGeom prst="rect">
            <a:avLst/>
          </a:prstGeom>
          <a:ln w="63500">
            <a:solidFill>
              <a:srgbClr val="D8D8D8"/>
            </a:solidFill>
            <a:miter lim="400000"/>
          </a:ln>
        </p:spPr>
        <p:txBody>
          <a:bodyPr lIns="0" tIns="0" rIns="0" bIns="0" anchor="ctr"/>
          <a:lstStyle/>
          <a:p>
            <a:endParaRPr/>
          </a:p>
        </p:txBody>
      </p:sp>
      <p:sp>
        <p:nvSpPr>
          <p:cNvPr id="897" name="Text"/>
          <p:cNvSpPr/>
          <p:nvPr/>
        </p:nvSpPr>
        <p:spPr>
          <a:xfrm>
            <a:off x="1360898" y="3609371"/>
            <a:ext cx="1905001" cy="1905001"/>
          </a:xfrm>
          <a:prstGeom prst="rect">
            <a:avLst/>
          </a:prstGeom>
          <a:solidFill>
            <a:schemeClr val="accent1">
              <a:lumOff val="-728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98" name="Text"/>
          <p:cNvSpPr/>
          <p:nvPr/>
        </p:nvSpPr>
        <p:spPr>
          <a:xfrm>
            <a:off x="3554272" y="3580506"/>
            <a:ext cx="1905001" cy="1905001"/>
          </a:xfrm>
          <a:prstGeom prst="rect">
            <a:avLst/>
          </a:prstGeom>
          <a:solidFill>
            <a:schemeClr val="accent2">
              <a:hueOff val="-72705"/>
              <a:satOff val="28946"/>
              <a:lumOff val="-1576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899" name="Text"/>
          <p:cNvSpPr/>
          <p:nvPr/>
        </p:nvSpPr>
        <p:spPr>
          <a:xfrm>
            <a:off x="5818645" y="3580506"/>
            <a:ext cx="1905001" cy="1905001"/>
          </a:xfrm>
          <a:prstGeom prst="rect">
            <a:avLst/>
          </a:prstGeom>
          <a:solidFill>
            <a:srgbClr val="F4F4F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0" name="Kreis"/>
          <p:cNvSpPr>
            <a:spLocks noGrp="1"/>
          </p:cNvSpPr>
          <p:nvPr>
            <p:ph type="body" sz="quarter" idx="24"/>
          </p:nvPr>
        </p:nvSpPr>
        <p:spPr>
          <a:xfrm>
            <a:off x="9689488" y="1379153"/>
            <a:ext cx="1905001" cy="1905001"/>
          </a:xfrm>
          <a:prstGeom prst="ellipse">
            <a:avLst/>
          </a:prstGeom>
          <a:solidFill>
            <a:schemeClr val="accent1">
              <a:lumOff val="-7280"/>
            </a:schemeClr>
          </a:solidFill>
        </p:spPr>
        <p:txBody>
          <a:bodyPr lIns="0" tIns="0" rIns="0" bIns="0" anchor="ctr">
            <a:noAutofit/>
          </a:bodyPr>
          <a:lstStyle/>
          <a:p>
            <a:pPr algn="ctr"/>
            <a:endParaRPr/>
          </a:p>
        </p:txBody>
      </p:sp>
      <p:sp>
        <p:nvSpPr>
          <p:cNvPr id="901" name="Kreis"/>
          <p:cNvSpPr/>
          <p:nvPr/>
        </p:nvSpPr>
        <p:spPr>
          <a:xfrm>
            <a:off x="11918362" y="1379153"/>
            <a:ext cx="1905001" cy="1905001"/>
          </a:xfrm>
          <a:prstGeom prst="ellipse">
            <a:avLst/>
          </a:prstGeom>
          <a:solidFill>
            <a:schemeClr val="accent2">
              <a:hueOff val="-72705"/>
              <a:satOff val="28946"/>
              <a:lumOff val="-15763"/>
            </a:schemeClr>
          </a:solidFill>
          <a:ln w="12700">
            <a:miter lim="400000"/>
          </a:ln>
        </p:spPr>
        <p:txBody>
          <a:bodyPr lIns="0" tIns="0" rIns="0" bIns="0" anchor="ctr"/>
          <a:lstStyle/>
          <a:p>
            <a:pPr algn="ctr">
              <a:defRPr sz="4500">
                <a:solidFill>
                  <a:schemeClr val="accent1">
                    <a:lumOff val="-7280"/>
                  </a:schemeClr>
                </a:solidFill>
                <a:latin typeface="+mj-lt"/>
                <a:ea typeface="+mj-ea"/>
                <a:cs typeface="+mj-cs"/>
                <a:sym typeface="Mark Pro Book"/>
              </a:defRPr>
            </a:pPr>
            <a:endParaRPr/>
          </a:p>
        </p:txBody>
      </p:sp>
      <p:sp>
        <p:nvSpPr>
          <p:cNvPr id="902" name="Kreis"/>
          <p:cNvSpPr/>
          <p:nvPr/>
        </p:nvSpPr>
        <p:spPr>
          <a:xfrm>
            <a:off x="14147235" y="1379153"/>
            <a:ext cx="1905001" cy="1905001"/>
          </a:xfrm>
          <a:prstGeom prst="ellipse">
            <a:avLst/>
          </a:prstGeom>
          <a:solidFill>
            <a:srgbClr val="F4F4F4"/>
          </a:solidFill>
          <a:ln w="12700">
            <a:miter lim="400000"/>
          </a:ln>
        </p:spPr>
        <p:txBody>
          <a:bodyPr lIns="0" tIns="0" rIns="0" bIns="0" anchor="ctr"/>
          <a:lstStyle/>
          <a:p>
            <a:pPr algn="ctr">
              <a:defRPr sz="8000">
                <a:latin typeface="+mj-lt"/>
                <a:ea typeface="+mj-ea"/>
                <a:cs typeface="+mj-cs"/>
                <a:sym typeface="Mark Pro Book"/>
              </a:defRPr>
            </a:pPr>
            <a:endParaRPr/>
          </a:p>
        </p:txBody>
      </p:sp>
      <p:sp>
        <p:nvSpPr>
          <p:cNvPr id="903" name="Kreis"/>
          <p:cNvSpPr/>
          <p:nvPr/>
        </p:nvSpPr>
        <p:spPr>
          <a:xfrm>
            <a:off x="9689488" y="5844991"/>
            <a:ext cx="1905001" cy="1905001"/>
          </a:xfrm>
          <a:prstGeom prst="ellipse">
            <a:avLst/>
          </a:prstGeom>
          <a:ln w="63500">
            <a:solidFill>
              <a:schemeClr val="accent1">
                <a:lumOff val="-7280"/>
              </a:schemeClr>
            </a:solidFill>
            <a:miter lim="400000"/>
          </a:ln>
        </p:spPr>
        <p:txBody>
          <a:bodyPr lIns="0" tIns="0" rIns="0" bIns="0" anchor="ctr"/>
          <a:lstStyle/>
          <a:p>
            <a:endParaRPr/>
          </a:p>
        </p:txBody>
      </p:sp>
      <p:sp>
        <p:nvSpPr>
          <p:cNvPr id="904" name="Kreis"/>
          <p:cNvSpPr/>
          <p:nvPr/>
        </p:nvSpPr>
        <p:spPr>
          <a:xfrm>
            <a:off x="11918362" y="5844991"/>
            <a:ext cx="1905001" cy="1905001"/>
          </a:xfrm>
          <a:prstGeom prst="ellipse">
            <a:avLst/>
          </a:prstGeom>
          <a:ln w="63500">
            <a:solidFill>
              <a:schemeClr val="accent2">
                <a:hueOff val="-72705"/>
                <a:satOff val="28946"/>
                <a:lumOff val="-15763"/>
              </a:schemeClr>
            </a:solidFill>
            <a:miter lim="400000"/>
          </a:ln>
        </p:spPr>
        <p:txBody>
          <a:bodyPr lIns="0" tIns="0" rIns="0" bIns="0" anchor="ctr"/>
          <a:lstStyle/>
          <a:p>
            <a:pPr>
              <a:defRPr>
                <a:solidFill>
                  <a:schemeClr val="accent1">
                    <a:lumOff val="-7280"/>
                  </a:schemeClr>
                </a:solidFill>
              </a:defRPr>
            </a:pPr>
            <a:endParaRPr/>
          </a:p>
        </p:txBody>
      </p:sp>
      <p:sp>
        <p:nvSpPr>
          <p:cNvPr id="905" name="Kreis"/>
          <p:cNvSpPr/>
          <p:nvPr/>
        </p:nvSpPr>
        <p:spPr>
          <a:xfrm>
            <a:off x="14147235" y="5844991"/>
            <a:ext cx="1905001" cy="1905001"/>
          </a:xfrm>
          <a:prstGeom prst="ellipse">
            <a:avLst/>
          </a:prstGeom>
          <a:ln w="63500">
            <a:solidFill>
              <a:srgbClr val="D8D8D8"/>
            </a:solidFill>
            <a:miter lim="400000"/>
          </a:ln>
        </p:spPr>
        <p:txBody>
          <a:bodyPr lIns="0" tIns="0" rIns="0" bIns="0" anchor="ctr"/>
          <a:lstStyle/>
          <a:p>
            <a:endParaRPr/>
          </a:p>
        </p:txBody>
      </p:sp>
      <p:sp>
        <p:nvSpPr>
          <p:cNvPr id="906" name="Text"/>
          <p:cNvSpPr/>
          <p:nvPr/>
        </p:nvSpPr>
        <p:spPr>
          <a:xfrm>
            <a:off x="9689488" y="3609371"/>
            <a:ext cx="1905001" cy="1905001"/>
          </a:xfrm>
          <a:prstGeom prst="ellipse">
            <a:avLst/>
          </a:prstGeom>
          <a:solidFill>
            <a:schemeClr val="accent1">
              <a:lumOff val="-728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7" name="Text"/>
          <p:cNvSpPr/>
          <p:nvPr/>
        </p:nvSpPr>
        <p:spPr>
          <a:xfrm>
            <a:off x="11918362" y="3609371"/>
            <a:ext cx="1905001" cy="1905001"/>
          </a:xfrm>
          <a:prstGeom prst="ellipse">
            <a:avLst/>
          </a:prstGeom>
          <a:solidFill>
            <a:schemeClr val="accent2">
              <a:hueOff val="-72705"/>
              <a:satOff val="28946"/>
              <a:lumOff val="-15763"/>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908"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
        <p:nvSpPr>
          <p:cNvPr id="915"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Bulletpoints">
    <p:spTree>
      <p:nvGrpSpPr>
        <p:cNvPr id="1" name=""/>
        <p:cNvGrpSpPr/>
        <p:nvPr/>
      </p:nvGrpSpPr>
      <p:grpSpPr>
        <a:xfrm>
          <a:off x="0" y="0"/>
          <a:ext cx="0" cy="0"/>
          <a:chOff x="0" y="0"/>
          <a:chExt cx="0" cy="0"/>
        </a:xfrm>
      </p:grpSpPr>
      <p:sp>
        <p:nvSpPr>
          <p:cNvPr id="92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‹Nr.›</a:t>
            </a:fld>
            <a:endParaRPr/>
          </a:p>
        </p:txBody>
      </p:sp>
      <p:sp>
        <p:nvSpPr>
          <p:cNvPr id="923" name="edition_01_02.jpg"/>
          <p:cNvSpPr>
            <a:spLocks noGrp="1"/>
          </p:cNvSpPr>
          <p:nvPr>
            <p:ph type="pic" idx="21"/>
          </p:nvPr>
        </p:nvSpPr>
        <p:spPr>
          <a:xfrm>
            <a:off x="-528250" y="1379153"/>
            <a:ext cx="14610385" cy="10957789"/>
          </a:xfrm>
          <a:prstGeom prst="rect">
            <a:avLst/>
          </a:prstGeom>
        </p:spPr>
        <p:txBody>
          <a:bodyPr lIns="91439" tIns="45719" rIns="91439" bIns="45719">
            <a:noAutofit/>
          </a:bodyPr>
          <a:lstStyle/>
          <a:p>
            <a:endParaRPr/>
          </a:p>
        </p:txBody>
      </p:sp>
      <p:sp>
        <p:nvSpPr>
          <p:cNvPr id="924" name="Headline…"/>
          <p:cNvSpPr txBox="1">
            <a:spLocks noGrp="1"/>
          </p:cNvSpPr>
          <p:nvPr>
            <p:ph type="body" sz="half" idx="22"/>
          </p:nvPr>
        </p:nvSpPr>
        <p:spPr>
          <a:xfrm>
            <a:off x="12889489" y="1028700"/>
            <a:ext cx="10134601" cy="11308173"/>
          </a:xfrm>
          <a:prstGeom prst="rect">
            <a:avLst/>
          </a:prstGeom>
        </p:spPr>
        <p:txBody>
          <a:bodyPr lIns="0" tIns="0" rIns="0" bIns="0">
            <a:noAutofit/>
          </a:bodyPr>
          <a:lstStyle/>
          <a:p>
            <a:pPr>
              <a:defRPr sz="10000">
                <a:solidFill>
                  <a:srgbClr val="24244C"/>
                </a:solidFill>
                <a:latin typeface="+mn-lt"/>
                <a:ea typeface="+mn-ea"/>
                <a:cs typeface="+mn-cs"/>
                <a:sym typeface="Mark Pro Heavy"/>
              </a:defRPr>
            </a:pPr>
            <a:r>
              <a:t>Headline</a:t>
            </a:r>
          </a:p>
          <a:p>
            <a:pPr>
              <a:defRPr b="1">
                <a:solidFill>
                  <a:srgbClr val="24244C"/>
                </a:solidFill>
              </a:defRPr>
            </a:pPr>
            <a:r>
              <a:t>Cum sociis natoque penatibus et magnis dis parturient montes.</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seite + Untertitel 9">
    <p:spTree>
      <p:nvGrpSpPr>
        <p:cNvPr id="1" name=""/>
        <p:cNvGrpSpPr/>
        <p:nvPr/>
      </p:nvGrpSpPr>
      <p:grpSpPr>
        <a:xfrm>
          <a:off x="0" y="0"/>
          <a:ext cx="0" cy="0"/>
          <a:chOff x="0" y="0"/>
          <a:chExt cx="0" cy="0"/>
        </a:xfrm>
      </p:grpSpPr>
      <p:sp>
        <p:nvSpPr>
          <p:cNvPr id="1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0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1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1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1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13"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Off val="100000"/>
          </a:schemeClr>
        </a:solidFill>
        <a:effectLst/>
      </p:bgPr>
    </p:bg>
    <p:spTree>
      <p:nvGrpSpPr>
        <p:cNvPr id="1" name=""/>
        <p:cNvGrpSpPr/>
        <p:nvPr/>
      </p:nvGrpSpPr>
      <p:grpSpPr>
        <a:xfrm>
          <a:off x="0" y="0"/>
          <a:ext cx="0" cy="0"/>
          <a:chOff x="0" y="0"/>
          <a:chExt cx="0" cy="0"/>
        </a:xfrm>
      </p:grpSpPr>
      <p:pic>
        <p:nvPicPr>
          <p:cNvPr id="2" name="pasted-image.pdf" descr="pasted-image.pdf"/>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2896850" y="11546751"/>
            <a:ext cx="3331658" cy="829278"/>
          </a:xfrm>
          <a:prstGeom prst="rect">
            <a:avLst/>
          </a:prstGeom>
          <a:ln w="12700">
            <a:miter lim="400000"/>
          </a:ln>
        </p:spPr>
      </p:pic>
      <p:sp>
        <p:nvSpPr>
          <p:cNvPr id="3" name="Titel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Titeltext</a:t>
            </a:r>
          </a:p>
        </p:txBody>
      </p:sp>
      <p:sp>
        <p:nvSpPr>
          <p:cNvPr id="4" name="Textebene 1…"/>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5" name="Foliennumm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6"/>
                </a:solidFill>
                <a:latin typeface="Helvetica Neue Light"/>
                <a:ea typeface="Helvetica Neue Light"/>
                <a:cs typeface="Helvetica Neue Light"/>
                <a:sym typeface="Helvetica Neue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1pPr>
      <a:lvl2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2pPr>
      <a:lvl3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3pPr>
      <a:lvl4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4pPr>
      <a:lvl5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5pPr>
      <a:lvl6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6pPr>
      <a:lvl7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7pPr>
      <a:lvl8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8pPr>
      <a:lvl9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9pPr>
    </p:titleStyle>
    <p:bodyStyle>
      <a:lvl1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1pPr>
      <a:lvl2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2pPr>
      <a:lvl3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3pPr>
      <a:lvl4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4pPr>
      <a:lvl5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5pPr>
      <a:lvl6pPr marL="0" marR="0" indent="3556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6pPr>
      <a:lvl7pPr marL="0" marR="0" indent="7112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7pPr>
      <a:lvl8pPr marL="0" marR="0" indent="10668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8pPr>
      <a:lvl9pPr marL="0" marR="0" indent="14224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1.xml"/><Relationship Id="rId4" Type="http://schemas.openxmlformats.org/officeDocument/2006/relationships/hyperlink" Target="https://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mailto:info@innoq.com" TargetMode="External"/><Relationship Id="rId1" Type="http://schemas.openxmlformats.org/officeDocument/2006/relationships/slideLayout" Target="../slideLayouts/slideLayout81.xml"/><Relationship Id="rId5" Type="http://schemas.openxmlformats.org/officeDocument/2006/relationships/hyperlink" Target="https://innoq.com/scs" TargetMode="External"/><Relationship Id="rId4" Type="http://schemas.openxmlformats.org/officeDocument/2006/relationships/hyperlink" Target="https://creativecommons.org/licenses/by-sa/4.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INNOQ_Logo-primary.svg" descr="INNOQ_Logo-primary.sv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4589" y="10356032"/>
            <a:ext cx="2101557" cy="500371"/>
          </a:xfrm>
          <a:prstGeom prst="rect">
            <a:avLst/>
          </a:prstGeom>
          <a:ln w="12700">
            <a:miter lim="400000"/>
          </a:ln>
        </p:spPr>
      </p:pic>
      <p:pic>
        <p:nvPicPr>
          <p:cNvPr id="934" name="system-of-systems.pdf" descr="system-of-systems.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1297" y="4244755"/>
            <a:ext cx="7200729" cy="8812156"/>
          </a:xfrm>
          <a:prstGeom prst="rect">
            <a:avLst/>
          </a:prstGeom>
          <a:ln w="12700">
            <a:miter lim="400000"/>
          </a:ln>
        </p:spPr>
      </p:pic>
      <p:sp>
        <p:nvSpPr>
          <p:cNvPr id="935" name="Self-contained Systems (SCS)"/>
          <p:cNvSpPr txBox="1"/>
          <p:nvPr/>
        </p:nvSpPr>
        <p:spPr>
          <a:xfrm>
            <a:off x="1380951" y="1123651"/>
            <a:ext cx="20298856" cy="421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80000"/>
              </a:lnSpc>
              <a:defRPr sz="14200" spc="-142">
                <a:solidFill>
                  <a:srgbClr val="242424"/>
                </a:solidFill>
              </a:defRPr>
            </a:pPr>
            <a:r>
              <a:t>Self-contained Systems</a:t>
            </a:r>
            <a:br/>
            <a:r>
              <a:t>(SCS)</a:t>
            </a:r>
          </a:p>
        </p:txBody>
      </p:sp>
      <p:sp>
        <p:nvSpPr>
          <p:cNvPr id="936" name="Ein Architekturansatz, der die Funktionalität eines größeren Systems in viele unabhängige, kollaborierende Systeme separiert."/>
          <p:cNvSpPr txBox="1"/>
          <p:nvPr/>
        </p:nvSpPr>
        <p:spPr>
          <a:xfrm>
            <a:off x="1472487" y="6461238"/>
            <a:ext cx="12917445" cy="2562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4500">
                <a:solidFill>
                  <a:srgbClr val="242424"/>
                </a:solidFill>
                <a:latin typeface="+mj-lt"/>
                <a:ea typeface="+mj-ea"/>
                <a:cs typeface="+mj-cs"/>
                <a:sym typeface="Mark Pro Book"/>
              </a:defRPr>
            </a:lvl1pPr>
          </a:lstStyle>
          <a:p>
            <a:r>
              <a:t>Ein Architekturansatz, der die Funktionalität eines größeren Systems in viele unabhängige, kollaborierende Systeme separiert.</a:t>
            </a:r>
          </a:p>
        </p:txBody>
      </p:sp>
      <p:sp>
        <p:nvSpPr>
          <p:cNvPr id="937" name="Created by"/>
          <p:cNvSpPr txBox="1"/>
          <p:nvPr/>
        </p:nvSpPr>
        <p:spPr>
          <a:xfrm>
            <a:off x="1472487" y="10382297"/>
            <a:ext cx="2464300"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Created by</a:t>
            </a:r>
          </a:p>
        </p:txBody>
      </p:sp>
      <p:sp>
        <p:nvSpPr>
          <p:cNvPr id="938" name=". Driven by the Community."/>
          <p:cNvSpPr txBox="1"/>
          <p:nvPr/>
        </p:nvSpPr>
        <p:spPr>
          <a:xfrm>
            <a:off x="6012381" y="10382297"/>
            <a:ext cx="581980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 Driven by the Community.</a:t>
            </a:r>
          </a:p>
        </p:txBody>
      </p:sp>
      <p:sp>
        <p:nvSpPr>
          <p:cNvPr id="939" name="Der Inhalt in diesem Infodeck ist lizenziert unter der Creative Commons attribution-sharealike 4.0 international Lizenz."/>
          <p:cNvSpPr txBox="1"/>
          <p:nvPr/>
        </p:nvSpPr>
        <p:spPr>
          <a:xfrm>
            <a:off x="1489995" y="12450972"/>
            <a:ext cx="14864573"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o kann man diese Anwendung als ein Self-contained System (SCS) betrach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…so kann man diese Anwendung als ein</a:t>
            </a:r>
            <a:br/>
            <a:r>
              <a:rPr b="1"/>
              <a:t>Self-contained System</a:t>
            </a:r>
            <a:r>
              <a:t> (SCS) betrachten.</a:t>
            </a:r>
          </a:p>
        </p:txBody>
      </p:sp>
      <p:pic>
        <p:nvPicPr>
          <p:cNvPr id="966" name="scs.pdf" descr="sc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4500" y="2168820"/>
            <a:ext cx="3446463" cy="93783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Nach außen bildet ein SCS eine dezentrale Einheit, die nur über RESTful HTTP oder leichtgewichtiges Messaging mit anderen Systemen kommunizier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Nach außen bildet ein SCS eine dezentrale Einheit, die nur über </a:t>
            </a:r>
            <a:r>
              <a:rPr b="1"/>
              <a:t>RESTful HTTP</a:t>
            </a:r>
            <a:r>
              <a:t> oder </a:t>
            </a:r>
            <a:r>
              <a:rPr b="1"/>
              <a:t>leichtgewichtiges Messaging</a:t>
            </a:r>
            <a:r>
              <a:t> mit anderen Systemen kommuniziert.</a:t>
            </a:r>
          </a:p>
        </p:txBody>
      </p:sp>
      <p:sp>
        <p:nvSpPr>
          <p:cNvPr id="969" name="Linien"/>
          <p:cNvSpPr/>
          <p:nvPr/>
        </p:nvSpPr>
        <p:spPr>
          <a:xfrm flipV="1">
            <a:off x="6345502" y="996440"/>
            <a:ext cx="1" cy="3497558"/>
          </a:xfrm>
          <a:prstGeom prst="line">
            <a:avLst/>
          </a:prstGeom>
          <a:ln w="1270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70" name="Linien"/>
          <p:cNvSpPr/>
          <p:nvPr/>
        </p:nvSpPr>
        <p:spPr>
          <a:xfrm flipV="1">
            <a:off x="5429037" y="1625276"/>
            <a:ext cx="1" cy="3497557"/>
          </a:xfrm>
          <a:prstGeom prst="line">
            <a:avLst/>
          </a:prstGeom>
          <a:ln w="127000">
            <a:solidFill>
              <a:srgbClr val="979798"/>
            </a:solidFill>
            <a:miter lim="400000"/>
            <a:head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pic>
        <p:nvPicPr>
          <p:cNvPr id="971" name="scs-interface.pdf" descr="scs-interf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4135" y="3249989"/>
            <a:ext cx="5287193" cy="1438726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Unabhängig davon kann für jedes SCS individuell entschieden werden, welche Systemplattform verwendet werden soll."/>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Unabhängig davon kann für jedes SCS individuell entschieden werden, welche Systemplattform verwendet werden soll.</a:t>
            </a:r>
          </a:p>
        </p:txBody>
      </p:sp>
      <p:pic>
        <p:nvPicPr>
          <p:cNvPr id="974" name="scs-sovereignty.pdf" descr="scs-sovereignt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6632" y="3339188"/>
            <a:ext cx="7143751" cy="703762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Jedes SCS enthält ein eigenes UI, eine für seine Fachlichkeit spezifische Geschäftslogik sowie separate Datenhalt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rPr>
                <a:solidFill>
                  <a:srgbClr val="242424"/>
                </a:solidFill>
              </a:rPr>
              <a:t>Jedes SCS enthält ein eigenes </a:t>
            </a:r>
            <a:r>
              <a:rPr b="1">
                <a:solidFill>
                  <a:srgbClr val="242424"/>
                </a:solidFill>
              </a:rPr>
              <a:t>UI</a:t>
            </a:r>
            <a:r>
              <a:rPr>
                <a:solidFill>
                  <a:srgbClr val="242424"/>
                </a:solidFill>
              </a:rPr>
              <a:t>, eine für seine Fachlichkeit spezifische</a:t>
            </a:r>
            <a:r>
              <a:t> </a:t>
            </a:r>
            <a:r>
              <a:rPr b="1">
                <a:solidFill>
                  <a:schemeClr val="accent3">
                    <a:hueOff val="-99999"/>
                    <a:satOff val="-8697"/>
                    <a:lumOff val="-6862"/>
                  </a:schemeClr>
                </a:solidFill>
              </a:rPr>
              <a:t>Geschäftslogik</a:t>
            </a:r>
            <a:r>
              <a:t> </a:t>
            </a:r>
            <a:r>
              <a:rPr>
                <a:solidFill>
                  <a:srgbClr val="242424"/>
                </a:solidFill>
              </a:rPr>
              <a:t>sowie</a:t>
            </a:r>
            <a:r>
              <a:t> </a:t>
            </a:r>
            <a:r>
              <a:rPr>
                <a:solidFill>
                  <a:srgbClr val="242424"/>
                </a:solidFill>
              </a:rPr>
              <a:t>separate</a:t>
            </a:r>
            <a:r>
              <a:t> </a:t>
            </a:r>
            <a:r>
              <a:rPr b="1">
                <a:solidFill>
                  <a:srgbClr val="FF4D67"/>
                </a:solidFill>
              </a:rPr>
              <a:t>Datenhaltung</a:t>
            </a:r>
            <a:r>
              <a:rPr>
                <a:solidFill>
                  <a:srgbClr val="242424"/>
                </a:solidFill>
              </a:rPr>
              <a:t>.</a:t>
            </a:r>
          </a:p>
        </p:txBody>
      </p:sp>
      <p:pic>
        <p:nvPicPr>
          <p:cNvPr id="977" name="scs-open.pdf" descr="scs-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068" y="1656900"/>
            <a:ext cx="4790897" cy="104022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Das UI besteht aus Web-technologien, die nach  den ROCA-Prinzipien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Das UI besteht aus Web-technologien, die nach </a:t>
            </a:r>
            <a:br/>
            <a:r>
              <a:t>den </a:t>
            </a:r>
            <a:r>
              <a:rPr b="1"/>
              <a:t>ROCA-Prinzipien</a:t>
            </a:r>
            <a:r>
              <a:t> eingesetzt werden.</a:t>
            </a:r>
          </a:p>
        </p:txBody>
      </p:sp>
      <p:pic>
        <p:nvPicPr>
          <p:cNvPr id="980" name="scs-ui.pdf" descr="scs-u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24" y="1674199"/>
            <a:ext cx="3810001" cy="103676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ben der Weboberfläche kann ein Self-contained System auch ein optionales API anbie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Neben der Weboberfläche kann ein Self-contained System auch ein </a:t>
            </a:r>
            <a:r>
              <a:rPr b="1"/>
              <a:t>optionales API</a:t>
            </a:r>
            <a:r>
              <a:t> anbieten.</a:t>
            </a:r>
          </a:p>
        </p:txBody>
      </p:sp>
      <p:pic>
        <p:nvPicPr>
          <p:cNvPr id="983" name="scs-ui-api.pdf" descr="scs-ui-ap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341" y="1674199"/>
            <a:ext cx="3810001" cy="1036760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Die Geschäftslogik eines SCS löst ausschließlich Probleme der zu Grunde liegenden Domäne. Diese Logik wird nur über eine klar definierte Schnittstelle mit anderen Systemen geteil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 Geschäftslogik eines SCS löst </a:t>
            </a:r>
            <a:r>
              <a:rPr b="1"/>
              <a:t>ausschließlich</a:t>
            </a:r>
            <a:r>
              <a:t> Probleme der zu Grunde liegenden Domäne. Diese Logik wird </a:t>
            </a:r>
            <a:r>
              <a:rPr b="1"/>
              <a:t>nur</a:t>
            </a:r>
            <a:r>
              <a:t> über eine klar definierte Schnittstelle mit anderen Systemen geteilt.</a:t>
            </a:r>
          </a:p>
        </p:txBody>
      </p:sp>
      <p:pic>
        <p:nvPicPr>
          <p:cNvPr id="986" name="scs-logic.pdf" descr="scs-logi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Innerhalb der Geschäftslogik können für die Lösung eines fachlichen Problems u. a. auch Microservices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der Geschäftslogik können für die Lösung eines fachlichen Problems u. a. auch </a:t>
            </a:r>
            <a:r>
              <a:rPr b="1"/>
              <a:t>Microservices</a:t>
            </a:r>
            <a:r>
              <a:t> eingesetzt werden.</a:t>
            </a:r>
          </a:p>
        </p:txBody>
      </p:sp>
      <p:pic>
        <p:nvPicPr>
          <p:cNvPr id="989" name="scs-logic-with-microservices.pdf" descr="scs-logic-with-microservice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290" y="1674199"/>
            <a:ext cx="3810001" cy="103676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Jedes SCS besitzt eine separate Datenhaltung, die unter Umständen eine für die Domäne erforderliche Redundanz aufweis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Jedes SCS besitzt eine </a:t>
            </a:r>
            <a:r>
              <a:rPr b="1"/>
              <a:t>separate Datenhaltung</a:t>
            </a:r>
            <a:r>
              <a:t>, die unter Umständen eine für die Domäne erforderliche Redundanz aufweist.</a:t>
            </a:r>
          </a:p>
        </p:txBody>
      </p:sp>
      <p:pic>
        <p:nvPicPr>
          <p:cNvPr id="992" name="scs-db.pdf" descr="scs-db.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714" y="1674199"/>
            <a:ext cx="3810001" cy="1036760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Auch wenn Redundanzen von Daten in Kauf genommen werden, beeinflusst dies nicht die Datenhoheit des führenden Systems."/>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t>Auch wenn Redundanzen von Daten in Kauf genommen werden, beeinflusst dies nicht die </a:t>
            </a:r>
            <a:r>
              <a:rPr b="1"/>
              <a:t>Datenhoheit</a:t>
            </a:r>
            <a:r>
              <a:t> des führenden Systems.</a:t>
            </a:r>
          </a:p>
        </p:txBody>
      </p:sp>
      <p:pic>
        <p:nvPicPr>
          <p:cNvPr id="995" name="scs-db-data.pdf" descr="scs-db-data.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9908" y="2725662"/>
            <a:ext cx="8228209" cy="82646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in Monolith beherbergt eine Vielzahl von Dingen  in einem System…"/>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Ein Monolith beherbergt</a:t>
            </a:r>
            <a:br/>
            <a:r>
              <a:t>eine </a:t>
            </a:r>
            <a:r>
              <a:rPr b="1"/>
              <a:t>Vielzahl</a:t>
            </a:r>
            <a:r>
              <a:t> von Dingen </a:t>
            </a:r>
            <a:br/>
            <a:r>
              <a:t>in einem System…</a:t>
            </a:r>
          </a:p>
        </p:txBody>
      </p:sp>
      <p:pic>
        <p:nvPicPr>
          <p:cNvPr id="942" name="monolith.pdf" descr="monolith.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50" y="3751172"/>
            <a:ext cx="5080001" cy="621365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Dies ermöglicht polyglotte Persistenz, da unabhängig von anderen Systemen ein passendes DBMS für ein konkretes fachliches Problem eingesetzt werden kan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ermöglicht </a:t>
            </a:r>
            <a:r>
              <a:rPr b="1"/>
              <a:t>polyglotte Persistenz</a:t>
            </a:r>
            <a:r>
              <a:t>, da unabhängig von anderen Systemen ein </a:t>
            </a:r>
            <a:r>
              <a:rPr b="1"/>
              <a:t>passendes</a:t>
            </a:r>
            <a:r>
              <a:t> DBMS für ein konkretes fachliches Problem eingesetzt werden kann.</a:t>
            </a:r>
          </a:p>
        </p:txBody>
      </p:sp>
      <p:sp>
        <p:nvSpPr>
          <p:cNvPr id="998" name="Neo4J"/>
          <p:cNvSpPr txBox="1"/>
          <p:nvPr/>
        </p:nvSpPr>
        <p:spPr>
          <a:xfrm>
            <a:off x="2738622" y="11357365"/>
            <a:ext cx="129787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Neo4J</a:t>
            </a:r>
          </a:p>
        </p:txBody>
      </p:sp>
      <p:sp>
        <p:nvSpPr>
          <p:cNvPr id="999" name="Oracle"/>
          <p:cNvSpPr txBox="1"/>
          <p:nvPr/>
        </p:nvSpPr>
        <p:spPr>
          <a:xfrm>
            <a:off x="8515318" y="11357365"/>
            <a:ext cx="133178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Oracle</a:t>
            </a:r>
          </a:p>
        </p:txBody>
      </p:sp>
      <p:sp>
        <p:nvSpPr>
          <p:cNvPr id="1000" name="CouchDB"/>
          <p:cNvSpPr txBox="1"/>
          <p:nvPr/>
        </p:nvSpPr>
        <p:spPr>
          <a:xfrm>
            <a:off x="5422265" y="9739259"/>
            <a:ext cx="185547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CouchDB</a:t>
            </a:r>
          </a:p>
        </p:txBody>
      </p:sp>
      <p:pic>
        <p:nvPicPr>
          <p:cNvPr id="1001" name="scs-db-redundancy.pdf" descr="scs-db-redundanc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200" y="2724963"/>
            <a:ext cx="8229600" cy="826607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Innerhalb eines SCS können auch weitere flexible technische Entscheidungen getroffen werden. So etwa die Wahl der Programmiersprache, der eingesetzten Frameworks oder der Entwicklungswerkzeuge."/>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eines SCS können auch weitere </a:t>
            </a:r>
            <a:r>
              <a:rPr b="1"/>
              <a:t>flexible technische Entscheidungen</a:t>
            </a:r>
            <a:r>
              <a:t> getroffen werden. So etwa die Wahl der Programmiersprache, der eingesetzten Frameworks oder der Entwicklungswerkzeuge.</a:t>
            </a:r>
          </a:p>
        </p:txBody>
      </p:sp>
      <p:pic>
        <p:nvPicPr>
          <p:cNvPr id="1004" name="scs-open-without-box.pdf" descr="scs-open-without-box.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Durch den klaren fachlichen Scope kann ein SCS von einem Team entwickelt, betrieben und gewar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Durch den klaren fachlichen Scope kann ein SCS von </a:t>
            </a:r>
            <a:r>
              <a:rPr b="1"/>
              <a:t>einem Team</a:t>
            </a:r>
            <a:r>
              <a:t> entwickelt, betrieben und gewartet werden.</a:t>
            </a:r>
          </a:p>
        </p:txBody>
      </p:sp>
      <p:sp>
        <p:nvSpPr>
          <p:cNvPr id="1007" name="Team 1"/>
          <p:cNvSpPr txBox="1"/>
          <p:nvPr/>
        </p:nvSpPr>
        <p:spPr>
          <a:xfrm>
            <a:off x="5259855" y="12203686"/>
            <a:ext cx="139179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1</a:t>
            </a:r>
          </a:p>
        </p:txBody>
      </p:sp>
      <p:sp>
        <p:nvSpPr>
          <p:cNvPr id="1008" name="Team 3"/>
          <p:cNvSpPr txBox="1"/>
          <p:nvPr/>
        </p:nvSpPr>
        <p:spPr>
          <a:xfrm>
            <a:off x="7262453" y="928113"/>
            <a:ext cx="1444753"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3</a:t>
            </a:r>
          </a:p>
        </p:txBody>
      </p:sp>
      <p:sp>
        <p:nvSpPr>
          <p:cNvPr id="1009" name="Team 2"/>
          <p:cNvSpPr txBox="1"/>
          <p:nvPr/>
        </p:nvSpPr>
        <p:spPr>
          <a:xfrm>
            <a:off x="3296529" y="928113"/>
            <a:ext cx="144132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2</a:t>
            </a:r>
          </a:p>
        </p:txBody>
      </p:sp>
      <p:pic>
        <p:nvPicPr>
          <p:cNvPr id="1010" name="scs-teams.pdf" descr="scs-tea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012" y="2106843"/>
            <a:ext cx="6811479" cy="95023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elf-Contained Systems sollten vorzugsweise über ihre Weboberflächen integriert werden, um die Kopplung an andere Systeme minimal zu hal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Self-Contained Systems</a:t>
            </a:r>
            <a:br/>
            <a:r>
              <a:t>sollten vorzugsweise über ihre </a:t>
            </a:r>
            <a:r>
              <a:rPr b="1"/>
              <a:t>Weboberflächen</a:t>
            </a:r>
            <a:r>
              <a:t> integriert werden, um die Kopplung an andere Systeme minimal zu halten.</a:t>
            </a:r>
          </a:p>
        </p:txBody>
      </p:sp>
      <p:pic>
        <p:nvPicPr>
          <p:cNvPr id="1013" name="scs-ui-integration.pdf" descr="scs-ui-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14" y="1979200"/>
            <a:ext cx="6264945" cy="97576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Dabei werden z. B. einfache Links benutzt, um zwischen verschiedenen Anwendungen zu navigieren."/>
          <p:cNvSpPr txBox="1">
            <a:spLocks noGrp="1"/>
          </p:cNvSpPr>
          <p:nvPr>
            <p:ph type="body" idx="22"/>
          </p:nvPr>
        </p:nvSpPr>
        <p:spPr>
          <a:xfrm>
            <a:off x="3953950" y="7597550"/>
            <a:ext cx="16476100" cy="4001563"/>
          </a:xfrm>
          <a:prstGeom prst="rect">
            <a:avLst/>
          </a:prstGeom>
        </p:spPr>
        <p:txBody>
          <a:bodyPr anchor="ctr"/>
          <a:lstStyle>
            <a:lvl1pPr algn="ctr">
              <a:defRPr sz="6000">
                <a:solidFill>
                  <a:srgbClr val="24244C"/>
                </a:solidFill>
              </a:defRPr>
            </a:lvl1pPr>
          </a:lstStyle>
          <a:p>
            <a:r>
              <a:t>Dabei werden z. B. einfache Links benutzt, um zwischen verschiedenen Anwendungen zu navigieren.</a:t>
            </a:r>
          </a:p>
        </p:txBody>
      </p:sp>
      <p:pic>
        <p:nvPicPr>
          <p:cNvPr id="1016"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17"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18" name="Product Page.png" descr="Product Page.png"/>
          <p:cNvPicPr>
            <a:picLocks noChangeAspect="1"/>
          </p:cNvPicPr>
          <p:nvPr/>
        </p:nvPicPr>
        <p:blipFill>
          <a:blip r:embed="rId3" cstate="email">
            <a:extLst>
              <a:ext uri="{28A0092B-C50C-407E-A947-70E740481C1C}">
                <a14:useLocalDpi xmlns:a14="http://schemas.microsoft.com/office/drawing/2010/main"/>
              </a:ext>
            </a:extLst>
          </a:blip>
          <a:srcRect b="30235"/>
          <a:stretch>
            <a:fillRect/>
          </a:stretch>
        </p:blipFill>
        <p:spPr>
          <a:xfrm>
            <a:off x="5508751" y="1796723"/>
            <a:ext cx="5044259" cy="4282661"/>
          </a:xfrm>
          <a:prstGeom prst="rect">
            <a:avLst/>
          </a:prstGeom>
          <a:ln w="12700">
            <a:miter lim="400000"/>
          </a:ln>
        </p:spPr>
      </p:pic>
      <p:sp>
        <p:nvSpPr>
          <p:cNvPr id="1019" name="Rechteck"/>
          <p:cNvSpPr/>
          <p:nvPr/>
        </p:nvSpPr>
        <p:spPr>
          <a:xfrm>
            <a:off x="5943734" y="1929526"/>
            <a:ext cx="4076351" cy="705831"/>
          </a:xfrm>
          <a:prstGeom prst="rect">
            <a:avLst/>
          </a:prstGeom>
          <a:solidFill>
            <a:srgbClr val="F9F9F9"/>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pic>
        <p:nvPicPr>
          <p:cNvPr id="1020" name="Project.png" descr="Project.png"/>
          <p:cNvPicPr>
            <a:picLocks noChangeAspect="1"/>
          </p:cNvPicPr>
          <p:nvPr/>
        </p:nvPicPr>
        <p:blipFill>
          <a:blip r:embed="rId4" cstate="email">
            <a:extLst>
              <a:ext uri="{28A0092B-C50C-407E-A947-70E740481C1C}">
                <a14:useLocalDpi xmlns:a14="http://schemas.microsoft.com/office/drawing/2010/main"/>
              </a:ext>
            </a:extLst>
          </a:blip>
          <a:srcRect b="30118"/>
          <a:stretch>
            <a:fillRect/>
          </a:stretch>
        </p:blipFill>
        <p:spPr>
          <a:xfrm>
            <a:off x="14120927" y="1796723"/>
            <a:ext cx="5036344" cy="4283140"/>
          </a:xfrm>
          <a:prstGeom prst="rect">
            <a:avLst/>
          </a:prstGeom>
          <a:ln w="12700">
            <a:miter lim="400000"/>
          </a:ln>
        </p:spPr>
      </p:pic>
      <p:sp>
        <p:nvSpPr>
          <p:cNvPr id="1021" name="Rechteck"/>
          <p:cNvSpPr/>
          <p:nvPr/>
        </p:nvSpPr>
        <p:spPr>
          <a:xfrm>
            <a:off x="14600924" y="1929526"/>
            <a:ext cx="4076351" cy="705831"/>
          </a:xfrm>
          <a:prstGeom prst="rect">
            <a:avLst/>
          </a:prstGeom>
          <a:solidFill>
            <a:srgbClr val="F9F9F9"/>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2" name="Linien"/>
          <p:cNvSpPr/>
          <p:nvPr/>
        </p:nvSpPr>
        <p:spPr>
          <a:xfrm flipV="1">
            <a:off x="8636425" y="2268803"/>
            <a:ext cx="5773527" cy="2267234"/>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3" name="Abgerundetes Rechteck"/>
          <p:cNvSpPr/>
          <p:nvPr/>
        </p:nvSpPr>
        <p:spPr>
          <a:xfrm>
            <a:off x="5869781" y="2135334"/>
            <a:ext cx="3480626" cy="294215"/>
          </a:xfrm>
          <a:prstGeom prst="roundRect">
            <a:avLst>
              <a:gd name="adj" fmla="val 26564"/>
            </a:avLst>
          </a:prstGeom>
          <a:solidFill>
            <a:srgbClr val="CFCFCF"/>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4" name="Abgerundetes Rechteck"/>
          <p:cNvSpPr/>
          <p:nvPr/>
        </p:nvSpPr>
        <p:spPr>
          <a:xfrm>
            <a:off x="14513718" y="2135334"/>
            <a:ext cx="3480626" cy="294215"/>
          </a:xfrm>
          <a:prstGeom prst="roundRect">
            <a:avLst>
              <a:gd name="adj" fmla="val 12219"/>
            </a:avLst>
          </a:prstGeom>
          <a:solidFill>
            <a:srgbClr val="CFCFCF"/>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5" name="System 1"/>
          <p:cNvSpPr txBox="1"/>
          <p:nvPr/>
        </p:nvSpPr>
        <p:spPr>
          <a:xfrm>
            <a:off x="7310218" y="6546376"/>
            <a:ext cx="177069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26" name="System 2"/>
          <p:cNvSpPr txBox="1"/>
          <p:nvPr/>
        </p:nvSpPr>
        <p:spPr>
          <a:xfrm>
            <a:off x="15753750" y="6546376"/>
            <a:ext cx="182022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oll die Navigation in beide Richtungen möglich sein, kann eine Rücksprung-Adresse mitgegeben werden."/>
          <p:cNvSpPr txBox="1">
            <a:spLocks noGrp="1"/>
          </p:cNvSpPr>
          <p:nvPr>
            <p:ph type="body" idx="22"/>
          </p:nvPr>
        </p:nvSpPr>
        <p:spPr>
          <a:xfrm>
            <a:off x="3953950" y="7597550"/>
            <a:ext cx="16476100" cy="4001563"/>
          </a:xfrm>
          <a:prstGeom prst="rect">
            <a:avLst/>
          </a:prstGeom>
        </p:spPr>
        <p:txBody>
          <a:bodyPr anchor="ctr"/>
          <a:lstStyle/>
          <a:p>
            <a:pPr algn="ctr">
              <a:defRPr sz="6000">
                <a:solidFill>
                  <a:srgbClr val="24244C"/>
                </a:solidFill>
              </a:defRPr>
            </a:pPr>
            <a:r>
              <a:t>Soll die Navigation in beide Richtungen möglich sein, kann eine </a:t>
            </a:r>
            <a:r>
              <a:rPr b="1"/>
              <a:t>Rücksprung-Adresse</a:t>
            </a:r>
            <a:r>
              <a:t> mitgegeben werden.</a:t>
            </a:r>
          </a:p>
        </p:txBody>
      </p:sp>
      <p:pic>
        <p:nvPicPr>
          <p:cNvPr id="1029"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30"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31" name="Payment Form.png" descr="Payment Form.png"/>
          <p:cNvPicPr>
            <a:picLocks noChangeAspect="1"/>
          </p:cNvPicPr>
          <p:nvPr/>
        </p:nvPicPr>
        <p:blipFill>
          <a:blip r:embed="rId3" cstate="email">
            <a:extLst>
              <a:ext uri="{28A0092B-C50C-407E-A947-70E740481C1C}">
                <a14:useLocalDpi xmlns:a14="http://schemas.microsoft.com/office/drawing/2010/main"/>
              </a:ext>
            </a:extLst>
          </a:blip>
          <a:srcRect t="10653" b="2174"/>
          <a:stretch>
            <a:fillRect/>
          </a:stretch>
        </p:blipFill>
        <p:spPr>
          <a:xfrm>
            <a:off x="14547319" y="1650240"/>
            <a:ext cx="4183284" cy="4437943"/>
          </a:xfrm>
          <a:prstGeom prst="rect">
            <a:avLst/>
          </a:prstGeom>
          <a:ln w="12700">
            <a:miter lim="400000"/>
          </a:ln>
        </p:spPr>
      </p:pic>
      <p:pic>
        <p:nvPicPr>
          <p:cNvPr id="1032" name="Price.png" descr="Price.png"/>
          <p:cNvPicPr>
            <a:picLocks noChangeAspect="1"/>
          </p:cNvPicPr>
          <p:nvPr/>
        </p:nvPicPr>
        <p:blipFill>
          <a:blip r:embed="rId4" cstate="email">
            <a:extLst>
              <a:ext uri="{28A0092B-C50C-407E-A947-70E740481C1C}">
                <a14:useLocalDpi xmlns:a14="http://schemas.microsoft.com/office/drawing/2010/main"/>
              </a:ext>
            </a:extLst>
          </a:blip>
          <a:srcRect t="10788" b="2107"/>
          <a:stretch>
            <a:fillRect/>
          </a:stretch>
        </p:blipFill>
        <p:spPr>
          <a:xfrm>
            <a:off x="5941891" y="1645124"/>
            <a:ext cx="4177943" cy="4428792"/>
          </a:xfrm>
          <a:prstGeom prst="rect">
            <a:avLst/>
          </a:prstGeom>
          <a:ln w="12700">
            <a:miter lim="400000"/>
          </a:ln>
        </p:spPr>
      </p:pic>
      <p:sp>
        <p:nvSpPr>
          <p:cNvPr id="1033" name="Linien"/>
          <p:cNvSpPr/>
          <p:nvPr/>
        </p:nvSpPr>
        <p:spPr>
          <a:xfrm flipV="1">
            <a:off x="7956746" y="2171740"/>
            <a:ext cx="6267822" cy="3123413"/>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34" name="Linien"/>
          <p:cNvSpPr/>
          <p:nvPr/>
        </p:nvSpPr>
        <p:spPr>
          <a:xfrm flipH="1" flipV="1">
            <a:off x="10448797" y="2279687"/>
            <a:ext cx="5356959" cy="3443851"/>
          </a:xfrm>
          <a:prstGeom prst="line">
            <a:avLst/>
          </a:prstGeom>
          <a:ln w="63500" cap="rnd">
            <a:solidFill>
              <a:srgbClr val="24244C"/>
            </a:solidFill>
            <a:custDash>
              <a:ds d="100000" sp="200000"/>
            </a:custDash>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35" name="System 1"/>
          <p:cNvSpPr txBox="1"/>
          <p:nvPr/>
        </p:nvSpPr>
        <p:spPr>
          <a:xfrm>
            <a:off x="7310218" y="6546376"/>
            <a:ext cx="177069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36" name="System 2"/>
          <p:cNvSpPr txBox="1"/>
          <p:nvPr/>
        </p:nvSpPr>
        <p:spPr>
          <a:xfrm>
            <a:off x="15753750" y="6546376"/>
            <a:ext cx="182022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Darüber hinaus können Links auch dazu genutzt werden, einzelne Seitenbereiche eines anderen SCS mit Hilfe von JavaScript dynamisch in das UI einzubet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Darüber hinaus können Links auch dazu genutzt werden, einzelne Seitenbereiche eines anderen SCS mit Hilfe von JavaScript dynamisch in das UI einzubetten.</a:t>
            </a:r>
          </a:p>
        </p:txBody>
      </p:sp>
      <p:sp>
        <p:nvSpPr>
          <p:cNvPr id="1039" name="System 1"/>
          <p:cNvSpPr txBox="1"/>
          <p:nvPr/>
        </p:nvSpPr>
        <p:spPr>
          <a:xfrm>
            <a:off x="7310218" y="6546376"/>
            <a:ext cx="177069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40" name="System 2"/>
          <p:cNvSpPr txBox="1"/>
          <p:nvPr/>
        </p:nvSpPr>
        <p:spPr>
          <a:xfrm>
            <a:off x="15753750" y="6546376"/>
            <a:ext cx="182022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pic>
        <p:nvPicPr>
          <p:cNvPr id="1041"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42"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43" name="Tabs.png" descr="Tabs.png"/>
          <p:cNvPicPr>
            <a:picLocks noChangeAspect="1"/>
          </p:cNvPicPr>
          <p:nvPr/>
        </p:nvPicPr>
        <p:blipFill>
          <a:blip r:embed="rId3" cstate="email">
            <a:extLst>
              <a:ext uri="{28A0092B-C50C-407E-A947-70E740481C1C}">
                <a14:useLocalDpi xmlns:a14="http://schemas.microsoft.com/office/drawing/2010/main"/>
              </a:ext>
            </a:extLst>
          </a:blip>
          <a:srcRect t="14711" b="2873"/>
          <a:stretch>
            <a:fillRect/>
          </a:stretch>
        </p:blipFill>
        <p:spPr>
          <a:xfrm>
            <a:off x="5833616" y="1664565"/>
            <a:ext cx="4394528" cy="4407592"/>
          </a:xfrm>
          <a:prstGeom prst="rect">
            <a:avLst/>
          </a:prstGeom>
          <a:ln w="12700">
            <a:miter lim="400000"/>
          </a:ln>
        </p:spPr>
      </p:pic>
      <p:pic>
        <p:nvPicPr>
          <p:cNvPr id="1044" name="Project.png" descr="Project.png"/>
          <p:cNvPicPr>
            <a:picLocks noChangeAspect="1"/>
          </p:cNvPicPr>
          <p:nvPr/>
        </p:nvPicPr>
        <p:blipFill>
          <a:blip r:embed="rId4" cstate="email">
            <a:extLst>
              <a:ext uri="{28A0092B-C50C-407E-A947-70E740481C1C}">
                <a14:useLocalDpi xmlns:a14="http://schemas.microsoft.com/office/drawing/2010/main"/>
              </a:ext>
            </a:extLst>
          </a:blip>
          <a:srcRect t="12432" b="4143"/>
          <a:stretch>
            <a:fillRect/>
          </a:stretch>
        </p:blipFill>
        <p:spPr>
          <a:xfrm>
            <a:off x="14451325" y="1665365"/>
            <a:ext cx="4375548" cy="4442315"/>
          </a:xfrm>
          <a:prstGeom prst="rect">
            <a:avLst/>
          </a:prstGeom>
          <a:ln w="12700">
            <a:miter lim="400000"/>
          </a:ln>
        </p:spPr>
      </p:pic>
      <p:sp>
        <p:nvSpPr>
          <p:cNvPr id="1045" name="Abgerundetes Rechteck"/>
          <p:cNvSpPr/>
          <p:nvPr/>
        </p:nvSpPr>
        <p:spPr>
          <a:xfrm>
            <a:off x="6334125" y="1900628"/>
            <a:ext cx="744374" cy="135341"/>
          </a:xfrm>
          <a:prstGeom prst="roundRect">
            <a:avLst>
              <a:gd name="adj" fmla="val 26564"/>
            </a:avLst>
          </a:prstGeom>
          <a:solidFill>
            <a:srgbClr val="B6B6B6"/>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6" name="Linien"/>
          <p:cNvSpPr/>
          <p:nvPr/>
        </p:nvSpPr>
        <p:spPr>
          <a:xfrm>
            <a:off x="6656546" y="1968298"/>
            <a:ext cx="7671675" cy="1"/>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7" name="Rechteck"/>
          <p:cNvSpPr/>
          <p:nvPr/>
        </p:nvSpPr>
        <p:spPr>
          <a:xfrm>
            <a:off x="14632781" y="1785937"/>
            <a:ext cx="4012637" cy="3957294"/>
          </a:xfrm>
          <a:prstGeom prst="rect">
            <a:avLst/>
          </a:prstGeom>
          <a:ln w="63500" cap="rnd">
            <a:solidFill>
              <a:srgbClr val="24244C"/>
            </a:solidFill>
            <a:custDash>
              <a:ds d="100000" sp="200000"/>
            </a:custDash>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8" name="Rechteck"/>
          <p:cNvSpPr/>
          <p:nvPr/>
        </p:nvSpPr>
        <p:spPr>
          <a:xfrm>
            <a:off x="6752063" y="2625444"/>
            <a:ext cx="2557635" cy="2522361"/>
          </a:xfrm>
          <a:prstGeom prst="rect">
            <a:avLst/>
          </a:prstGeom>
          <a:ln w="63500" cap="rnd">
            <a:solidFill>
              <a:srgbClr val="24244C"/>
            </a:solidFill>
            <a:custDash>
              <a:ds d="100000" sp="200000"/>
            </a:custDash>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9" name="Linien"/>
          <p:cNvSpPr/>
          <p:nvPr/>
        </p:nvSpPr>
        <p:spPr>
          <a:xfrm flipH="1" flipV="1">
            <a:off x="9334332" y="3806279"/>
            <a:ext cx="5374189" cy="1"/>
          </a:xfrm>
          <a:prstGeom prst="line">
            <a:avLst/>
          </a:prstGeom>
          <a:ln w="63500" cap="rnd">
            <a:solidFill>
              <a:srgbClr val="24244C"/>
            </a:solidFill>
            <a:custDash>
              <a:ds d="100000" sp="200000"/>
            </a:custDash>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Um die Kopplung zu anderen Systemen minimal zu halten sollte auf entfernte, synchrone Aufrufe innerhalb der Geschäftslogik verzich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Um die Kopplung zu anderen Systemen </a:t>
            </a:r>
            <a:r>
              <a:rPr b="1"/>
              <a:t>minimal</a:t>
            </a:r>
            <a:r>
              <a:t> zu halten sollte auf entfernte, synchrone Aufrufe innerhalb der Geschäftslogik verzichtet werden.</a:t>
            </a:r>
          </a:p>
        </p:txBody>
      </p:sp>
      <p:pic>
        <p:nvPicPr>
          <p:cNvPr id="1052" name="scs-logic-integration.pdf" descr="scs-logic-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944" y="1982193"/>
            <a:ext cx="6261101" cy="975161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Falls sich entfernte Aufrufe eines APIs nicht vermeiden lassen, sollten diese asynchron erfolgen, um Abhängigkeiten zu reduzieren und Fehlerkaskaden vorzubeug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Falls sich entfernte Aufrufe eines APIs nicht vermeiden lassen, sollten diese </a:t>
            </a:r>
            <a:r>
              <a:rPr b="1"/>
              <a:t>asynchron</a:t>
            </a:r>
            <a:r>
              <a:t> erfolgen, um Abhängigkeiten zu reduzieren und Fehlerkaskaden vorzubeugen.</a:t>
            </a:r>
          </a:p>
        </p:txBody>
      </p:sp>
      <p:pic>
        <p:nvPicPr>
          <p:cNvPr id="1055"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Dies setzt jedoch voraus, dass Änderungshäufigkeit und Aktualitätserwartung des Datenbestandes einen „Eventual Consistency“ Ansatz erlaub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setzt jedoch voraus, dass Änderungshäufigkeit und Aktualitätserwartung des Datenbestandes einen „</a:t>
            </a:r>
            <a:r>
              <a:rPr b="1"/>
              <a:t>Eventual Consistency</a:t>
            </a:r>
            <a:r>
              <a:t>“ Ansatz erlauben.</a:t>
            </a:r>
          </a:p>
        </p:txBody>
      </p:sp>
      <p:pic>
        <p:nvPicPr>
          <p:cNvPr id="1058"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Fachlichkeit und verschiedene Domänen"/>
          <p:cNvSpPr txBox="1">
            <a:spLocks noGrp="1"/>
          </p:cNvSpPr>
          <p:nvPr>
            <p:ph type="body" idx="22"/>
          </p:nvPr>
        </p:nvSpPr>
        <p:spPr>
          <a:xfrm>
            <a:off x="12788900" y="1203913"/>
            <a:ext cx="10134600" cy="11308174"/>
          </a:xfrm>
          <a:prstGeom prst="rect">
            <a:avLst/>
          </a:prstGeom>
        </p:spPr>
        <p:txBody>
          <a:bodyPr anchor="ctr"/>
          <a:lstStyle>
            <a:lvl1pPr>
              <a:defRPr sz="6000">
                <a:solidFill>
                  <a:srgbClr val="242424"/>
                </a:solidFill>
              </a:defRPr>
            </a:lvl1pPr>
          </a:lstStyle>
          <a:p>
            <a:r>
              <a:t>Fachlichkeit und verschiedene Domänen</a:t>
            </a:r>
          </a:p>
        </p:txBody>
      </p:sp>
      <p:pic>
        <p:nvPicPr>
          <p:cNvPr id="945" name="monolith-open.pdf" descr="monolith-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26" y="3751262"/>
            <a:ext cx="5080001" cy="621365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Ein auf diese Weise integriertes  System of Systems besitzt viele Vorteile."/>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Ein auf diese Weise integriertes </a:t>
            </a:r>
            <a:br/>
            <a:r>
              <a:rPr b="1"/>
              <a:t>System of Systems</a:t>
            </a:r>
            <a:br/>
            <a:r>
              <a:t>besitzt viele Vorteile.</a:t>
            </a:r>
          </a:p>
        </p:txBody>
      </p:sp>
      <p:pic>
        <p:nvPicPr>
          <p:cNvPr id="1061"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2448" y="1145196"/>
            <a:ext cx="9479104" cy="633337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Die Entkopplung einzelner, austauschbarer Systeme führt zu einem stabileren Gesamtsystem."/>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Die </a:t>
            </a:r>
            <a:r>
              <a:rPr b="1"/>
              <a:t>Entkopplung</a:t>
            </a:r>
            <a:r>
              <a:t> einzelner, austauschbarer Systeme führt zu einem stabileren Gesamtsystem.</a:t>
            </a:r>
          </a:p>
        </p:txBody>
      </p:sp>
      <p:pic>
        <p:nvPicPr>
          <p:cNvPr id="1064" name="sos-replace.pdf" descr="sos-repl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80239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Darüber hinaus können  einzelne Systeme nach Bedarf  individuell skaliert und auf die zu  erwartende Last angepasst werden."/>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Darüber hinaus können </a:t>
            </a:r>
            <a:br/>
            <a:r>
              <a:t>einzelne Systeme nach Bedarf </a:t>
            </a:r>
            <a:br/>
            <a:r>
              <a:rPr b="1"/>
              <a:t>individuell skaliert</a:t>
            </a:r>
            <a:r>
              <a:t> und auf die zu </a:t>
            </a:r>
            <a:br/>
            <a:r>
              <a:t>erwartende Last angepasst werden.</a:t>
            </a:r>
          </a:p>
        </p:txBody>
      </p:sp>
      <p:pic>
        <p:nvPicPr>
          <p:cNvPr id="1067" name="sos-scale.pdf" descr="sos-scal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33009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Um ein altes, monolithisches System in ein System of Systems zu überführen, empfiehlt sich in der Regel kein Big Bang Release, da dieser insbesondere bei großen Systemen besonders fehleranfällig und riskant ist."/>
          <p:cNvSpPr txBox="1">
            <a:spLocks noGrp="1"/>
          </p:cNvSpPr>
          <p:nvPr>
            <p:ph type="body" idx="22"/>
          </p:nvPr>
        </p:nvSpPr>
        <p:spPr>
          <a:xfrm>
            <a:off x="1788406" y="7399735"/>
            <a:ext cx="20807188" cy="5382910"/>
          </a:xfrm>
          <a:prstGeom prst="rect">
            <a:avLst/>
          </a:prstGeom>
        </p:spPr>
        <p:txBody>
          <a:bodyPr anchor="ctr"/>
          <a:lstStyle/>
          <a:p>
            <a:pPr algn="ctr">
              <a:defRPr sz="6000">
                <a:solidFill>
                  <a:srgbClr val="24244C"/>
                </a:solidFill>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
        <p:nvSpPr>
          <p:cNvPr id="1070" name="Version 1"/>
          <p:cNvSpPr txBox="1"/>
          <p:nvPr/>
        </p:nvSpPr>
        <p:spPr>
          <a:xfrm>
            <a:off x="11323415" y="669109"/>
            <a:ext cx="173717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1</a:t>
            </a:r>
          </a:p>
        </p:txBody>
      </p:sp>
      <p:pic>
        <p:nvPicPr>
          <p:cNvPr id="1071" name="sos-modernization-1.pdf" descr="sos-modernization-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442371"/>
            <a:ext cx="9474200" cy="633009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ersion 2"/>
          <p:cNvSpPr txBox="1"/>
          <p:nvPr/>
        </p:nvSpPr>
        <p:spPr>
          <a:xfrm>
            <a:off x="11323415" y="669109"/>
            <a:ext cx="17867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2</a:t>
            </a:r>
          </a:p>
        </p:txBody>
      </p:sp>
      <p:pic>
        <p:nvPicPr>
          <p:cNvPr id="1074"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9665" y="1449338"/>
            <a:ext cx="9474201" cy="6330098"/>
          </a:xfrm>
          <a:prstGeom prst="rect">
            <a:avLst/>
          </a:prstGeom>
          <a:ln w="12700">
            <a:miter lim="400000"/>
          </a:ln>
        </p:spPr>
      </p:pic>
      <p:sp>
        <p:nvSpPr>
          <p:cNvPr id="1075" name="Um ein altes, monolithisches System in ein System of Systems zu überführen, empfiehlt sich in der Regel kein Big Bang Release, da dieser insbesondere bei großen Systemen besonders fehleranfällig und riskant ist."/>
          <p:cNvSpPr txBox="1"/>
          <p:nvPr/>
        </p:nvSpPr>
        <p:spPr>
          <a:xfrm>
            <a:off x="1788406" y="7399735"/>
            <a:ext cx="20807188" cy="5382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ctr">
              <a:defRPr sz="6000">
                <a:solidFill>
                  <a:srgbClr val="24244C"/>
                </a:solidFill>
                <a:latin typeface="+mj-lt"/>
                <a:ea typeface="+mj-ea"/>
                <a:cs typeface="+mj-cs"/>
                <a:sym typeface="Mark Pro Book"/>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tatt dessen führen Anpassungen in häufigen, kleinen Schritten dazu, große und komplexe Systeme evolutionär zu modernisieren. Das Risiko eines Fehlschlags wird dabei erheblich minimiert."/>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Statt dessen führen Anpassungen in häufigen, kleinen Schritten dazu, große und komplexe Systeme </a:t>
            </a:r>
            <a:r>
              <a:rPr b="1"/>
              <a:t>evolutionär</a:t>
            </a:r>
            <a:r>
              <a:t> zu modernisieren. Das Risiko eines Fehlschlags wird dabei erheblich minimiert.</a:t>
            </a:r>
          </a:p>
        </p:txBody>
      </p:sp>
      <p:pic>
        <p:nvPicPr>
          <p:cNvPr id="1078" name="sos-modernization-4.pdf" descr="sos-modernization-4.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68" y="1075536"/>
            <a:ext cx="9118464" cy="609241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 name="sos-modernization-3.pdf" descr="sos-modernization-3.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00" y="1079500"/>
            <a:ext cx="9118600" cy="6092507"/>
          </a:xfrm>
          <a:prstGeom prst="rect">
            <a:avLst/>
          </a:prstGeom>
          <a:ln w="12700">
            <a:miter lim="400000"/>
          </a:ln>
        </p:spPr>
      </p:pic>
      <p:sp>
        <p:nvSpPr>
          <p:cNvPr id="1081" name="Statt dessen führen Anpassungen in häufigen, kleinen Schritten dazu, große und komplexe Systeme evolutionär zu modernisieren. Das Risiko eines Fehlschlags wird dabei erheblich minimiert."/>
          <p:cNvSpPr txBox="1"/>
          <p:nvPr/>
        </p:nvSpPr>
        <p:spPr>
          <a:xfrm>
            <a:off x="2846910" y="7343550"/>
            <a:ext cx="18690180" cy="538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ctr">
              <a:defRPr sz="6000">
                <a:solidFill>
                  <a:srgbClr val="242424"/>
                </a:solidFill>
                <a:latin typeface="+mj-lt"/>
                <a:ea typeface="+mj-ea"/>
                <a:cs typeface="+mj-cs"/>
                <a:sym typeface="Mark Pro Book"/>
              </a:defRPr>
            </a:pPr>
            <a:r>
              <a:t>Statt dessen führen Anpassungen in häufigen, kleinen Schritten dazu, große und komplexe Systeme </a:t>
            </a:r>
            <a:r>
              <a:rPr b="1"/>
              <a:t>evolutionär</a:t>
            </a:r>
            <a:r>
              <a:t> zu modernisieren. Das Risiko eines Fehlschlags wird dabei erheblich minimiert.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In der Realität besteht ein System of Systems in Teilen sowohl aus Individual-Software als auch aus Standardproduk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In der Realität besteht ein System of Systems in Teilen sowohl aus Individual-Software als auch aus Standardprodukten.</a:t>
            </a:r>
          </a:p>
        </p:txBody>
      </p:sp>
      <p:pic>
        <p:nvPicPr>
          <p:cNvPr id="1084"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6" name="standard-software.pdf" descr="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7958" y="925329"/>
            <a:ext cx="9108084" cy="6085480"/>
          </a:xfrm>
          <a:prstGeom prst="rect">
            <a:avLst/>
          </a:prstGeom>
          <a:ln w="12700">
            <a:miter lim="400000"/>
          </a:ln>
        </p:spPr>
      </p:pic>
      <p:sp>
        <p:nvSpPr>
          <p:cNvPr id="1087" name="Bei der Auswahl von Produkten ist darauf zu achten, dass die Software klar definierte Aufgaben erfüllt und sich über dieselben Mechanismen wie individuell entwickelte  Self-Contained Systems integrieren lässt."/>
          <p:cNvSpPr txBox="1">
            <a:spLocks noGrp="1"/>
          </p:cNvSpPr>
          <p:nvPr>
            <p:ph type="body" idx="22"/>
          </p:nvPr>
        </p:nvSpPr>
        <p:spPr>
          <a:xfrm>
            <a:off x="1102489" y="7324822"/>
            <a:ext cx="22179022" cy="5382911"/>
          </a:xfrm>
          <a:prstGeom prst="rect">
            <a:avLst/>
          </a:prstGeom>
        </p:spPr>
        <p:txBody>
          <a:bodyPr anchor="ctr"/>
          <a:lstStyle/>
          <a:p>
            <a:pPr algn="ctr">
              <a:defRPr sz="6000">
                <a:solidFill>
                  <a:srgbClr val="242424"/>
                </a:solidFill>
              </a:defRPr>
            </a:pPr>
            <a:r>
              <a:t>Bei der Auswahl von Produkten ist darauf zu achten, dass die Software klar definierte Aufgaben erfüllt und sich über dieselben Mechanismen wie individuell entwickelte </a:t>
            </a:r>
            <a:br/>
            <a:r>
              <a:t>Self-Contained Systems integrieren lässt.</a:t>
            </a:r>
          </a:p>
        </p:txBody>
      </p:sp>
      <p:sp>
        <p:nvSpPr>
          <p:cNvPr id="1088" name="Linien"/>
          <p:cNvSpPr/>
          <p:nvPr/>
        </p:nvSpPr>
        <p:spPr>
          <a:xfrm flipV="1">
            <a:off x="12360025" y="475480"/>
            <a:ext cx="1" cy="1629547"/>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089" name="Linien"/>
          <p:cNvSpPr/>
          <p:nvPr/>
        </p:nvSpPr>
        <p:spPr>
          <a:xfrm>
            <a:off x="12025592" y="695613"/>
            <a:ext cx="1" cy="1629548"/>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Dies sorgt dafür, dass sich auch Standardprodukte nach Ablauf ihrer Nutzungszeit risikoarm durch ein nachfolgendes System ersetzen lassen."/>
          <p:cNvSpPr txBox="1"/>
          <p:nvPr/>
        </p:nvSpPr>
        <p:spPr>
          <a:xfrm>
            <a:off x="2846910" y="7343550"/>
            <a:ext cx="18690180" cy="538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6000">
                <a:solidFill>
                  <a:srgbClr val="242424"/>
                </a:solidFill>
                <a:latin typeface="+mj-lt"/>
                <a:ea typeface="+mj-ea"/>
                <a:cs typeface="+mj-cs"/>
                <a:sym typeface="Mark Pro Book"/>
              </a:defRPr>
            </a:lvl1pPr>
          </a:lstStyle>
          <a:p>
            <a:r>
              <a:t>Dies sorgt dafür, dass sich auch Standardprodukte nach Ablauf ihrer Nutzungszeit risikoarm durch ein nachfolgendes System ersetzen lassen.</a:t>
            </a:r>
          </a:p>
        </p:txBody>
      </p:sp>
      <p:pic>
        <p:nvPicPr>
          <p:cNvPr id="1092"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Benutzer:innenoberfläche Geschäftslogik Datenhaltung"/>
          <p:cNvSpPr txBox="1">
            <a:spLocks noGrp="1"/>
          </p:cNvSpPr>
          <p:nvPr>
            <p:ph type="body" idx="22"/>
          </p:nvPr>
        </p:nvSpPr>
        <p:spPr>
          <a:xfrm>
            <a:off x="12788900" y="1206500"/>
            <a:ext cx="10134600" cy="11308173"/>
          </a:xfrm>
          <a:prstGeom prst="rect">
            <a:avLst/>
          </a:prstGeom>
        </p:spPr>
        <p:txBody>
          <a:bodyPr anchor="ctr"/>
          <a:lstStyle/>
          <a:p>
            <a:pPr>
              <a:defRPr sz="6000" b="1">
                <a:solidFill>
                  <a:srgbClr val="24244C"/>
                </a:solidFill>
              </a:defRPr>
            </a:pPr>
            <a:r>
              <a:t>Benutzer:innenoberfläche</a:t>
            </a:r>
            <a:br/>
            <a:r>
              <a:rPr>
                <a:solidFill>
                  <a:schemeClr val="accent3">
                    <a:hueOff val="-99999"/>
                    <a:satOff val="-8697"/>
                    <a:lumOff val="-6862"/>
                  </a:schemeClr>
                </a:solidFill>
              </a:rPr>
              <a:t>Geschäftslogik</a:t>
            </a:r>
            <a:br/>
            <a:r>
              <a:rPr>
                <a:solidFill>
                  <a:srgbClr val="FF4D67"/>
                </a:solidFill>
              </a:rPr>
              <a:t>Datenhaltung</a:t>
            </a:r>
          </a:p>
        </p:txBody>
      </p:sp>
      <p:pic>
        <p:nvPicPr>
          <p:cNvPr id="948" name="monolith-layers.pdf" descr="monolith-lay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72" y="3751172"/>
            <a:ext cx="5080001" cy="621365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Dies sorgt dafür, dass sich auch Standardprodukte nach Ablauf ihrer Nutzungszeit risikoarm durch ein nachfolgendes System ersetzen lass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Dies sorgt dafür, dass sich auch Standardprodukte nach Ablauf ihrer Nutzungszeit risikoarm durch ein nachfolgendes System ersetzen lassen.</a:t>
            </a:r>
          </a:p>
        </p:txBody>
      </p:sp>
      <p:pic>
        <p:nvPicPr>
          <p:cNvPr id="1095" name="sos-with-standard-software-new.pdf" descr="sos-with-standard-software-new.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7500"/>
            <a:ext cx="9880600" cy="553125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Findet sich kein Produkt, dass sich nach den angestrebten Kriterien in das Gesamtsystem integrieren lässt, sollte eine Alternative gewählt werden, die sich zumindest um einheitliche Schnittstellen erweitern lässt."/>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Findet sich kein Produkt, dass sich nach den angestrebten Kriterien in das Gesamtsystem integrieren lässt, sollte eine Alternative gewählt werden, die sich zumindest um einheitliche Schnittstellen erweitern lässt. </a:t>
            </a:r>
          </a:p>
        </p:txBody>
      </p:sp>
      <p:pic>
        <p:nvPicPr>
          <p:cNvPr id="1098" name="sos-with-standard-software-adapters.pdf" descr="sos-with-standard-software-adapt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2452"/>
            <a:ext cx="9880600" cy="553125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ie möchten Ihre IT-Landschaft modernisieren? Oder etwas Neues entwickeln? Wir unterstützen Sie gerne. Schreiben Sie uns!"/>
          <p:cNvSpPr txBox="1"/>
          <p:nvPr/>
        </p:nvSpPr>
        <p:spPr>
          <a:xfrm>
            <a:off x="1417419" y="7349358"/>
            <a:ext cx="16178422" cy="336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defRPr sz="4500">
                <a:solidFill>
                  <a:srgbClr val="242424"/>
                </a:solidFill>
                <a:latin typeface="+mj-lt"/>
                <a:ea typeface="+mj-ea"/>
                <a:cs typeface="+mj-cs"/>
                <a:sym typeface="Mark Pro Book"/>
              </a:defRPr>
            </a:pPr>
            <a:r>
              <a:t>Sie möchten Ihre IT-Landschaft modernisieren?</a:t>
            </a:r>
            <a:br/>
            <a:r>
              <a:t>Oder etwas Neues entwickeln?</a:t>
            </a:r>
            <a:br/>
            <a:r>
              <a:t>Wir unterstützen Sie gerne. </a:t>
            </a:r>
            <a:r>
              <a:rPr u="sng">
                <a:hlinkClick r:id="rId2"/>
              </a:rPr>
              <a:t>Schreiben Sie uns!</a:t>
            </a:r>
          </a:p>
        </p:txBody>
      </p:sp>
      <p:pic>
        <p:nvPicPr>
          <p:cNvPr id="1101" name="INNOQ_Logo-primary.svg" descr="INNOQ_Logo-primary.sv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1932" y="1081424"/>
            <a:ext cx="4411232" cy="1050295"/>
          </a:xfrm>
          <a:prstGeom prst="rect">
            <a:avLst/>
          </a:prstGeom>
          <a:ln w="12700">
            <a:miter lim="400000"/>
          </a:ln>
        </p:spPr>
      </p:pic>
      <p:sp>
        <p:nvSpPr>
          <p:cNvPr id="1102" name="www.innoq.com"/>
          <p:cNvSpPr txBox="1"/>
          <p:nvPr/>
        </p:nvSpPr>
        <p:spPr>
          <a:xfrm>
            <a:off x="18486522" y="2241095"/>
            <a:ext cx="2986857"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242424"/>
                </a:solidFill>
                <a:latin typeface="+mj-lt"/>
                <a:ea typeface="+mj-ea"/>
                <a:cs typeface="+mj-cs"/>
                <a:sym typeface="Mark Pro Book"/>
              </a:defRPr>
            </a:lvl1pPr>
          </a:lstStyle>
          <a:p>
            <a:r>
              <a:t>www.innoq.com</a:t>
            </a:r>
          </a:p>
        </p:txBody>
      </p:sp>
      <p:sp>
        <p:nvSpPr>
          <p:cNvPr id="1103" name="Der Inhalt in diesem Infodeck ist lizenziert unter der Creative Commons attribution-sharealike 4.0 international Lizenz."/>
          <p:cNvSpPr txBox="1"/>
          <p:nvPr/>
        </p:nvSpPr>
        <p:spPr>
          <a:xfrm>
            <a:off x="1372242" y="12319875"/>
            <a:ext cx="14864573"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
        <p:nvSpPr>
          <p:cNvPr id="1104" name="Sie finden mehr tiefer gehenden Inhalt zu Self-contained Systems, Microservices, Monolithen, REST oder ROCA unter innoq.com/scs"/>
          <p:cNvSpPr txBox="1"/>
          <p:nvPr/>
        </p:nvSpPr>
        <p:spPr>
          <a:xfrm>
            <a:off x="1417419" y="3978298"/>
            <a:ext cx="16178422" cy="3369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defRPr sz="4500">
                <a:solidFill>
                  <a:srgbClr val="242424"/>
                </a:solidFill>
                <a:latin typeface="+mj-lt"/>
                <a:ea typeface="+mj-ea"/>
                <a:cs typeface="+mj-cs"/>
                <a:sym typeface="Mark Pro Book"/>
              </a:defRPr>
            </a:pPr>
            <a:r>
              <a:t>Sie finden mehr tiefer gehenden Inhalt zu Self-contained Systems, Microservices, Monolithen, REST oder ROCA unter </a:t>
            </a:r>
            <a:r>
              <a:rPr u="sng">
                <a:hlinkClick r:id="rId5"/>
              </a:rPr>
              <a:t>innoq.com/scs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 sowie verschiedene Module, Komponenten, Frameworks und Bibliothek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 sowie </a:t>
            </a:r>
            <a:r>
              <a:rPr b="1"/>
              <a:t>verschiedene</a:t>
            </a:r>
            <a:r>
              <a:t> Module, Komponenten, Frameworks und Bibliotheken.</a:t>
            </a:r>
          </a:p>
        </p:txBody>
      </p:sp>
      <p:pic>
        <p:nvPicPr>
          <p:cNvPr id="951" name="monolith-components.pdf" descr="monolith-component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732" y="3751172"/>
            <a:ext cx="5080001" cy="621365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4"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826" y="3751172"/>
            <a:ext cx="5080001" cy="62136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7"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5639" y="1352531"/>
            <a:ext cx="9002041" cy="110109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Zerschneidet man ein solches monolithisches System entlang seiner fachlichen Grenzen…"/>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Zerschneidet man ein solches monolithisches System entlang seiner fachlichen Grenzen…</a:t>
            </a:r>
          </a:p>
        </p:txBody>
      </p:sp>
      <p:pic>
        <p:nvPicPr>
          <p:cNvPr id="960" name="system-of-systems.pdf" descr="system-of-syste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3749581"/>
            <a:ext cx="5080000" cy="62168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und entwickelt jede Domäne in einer eigenständigen, austauschbaren Webanwend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…und entwickelt jede Domäne in einer </a:t>
            </a:r>
            <a:r>
              <a:rPr b="1"/>
              <a:t>eigenständigen, austauschbaren Webanwendung</a:t>
            </a:r>
            <a:r>
              <a:t>…</a:t>
            </a:r>
          </a:p>
        </p:txBody>
      </p:sp>
      <p:pic>
        <p:nvPicPr>
          <p:cNvPr id="963" name="system-of-systems-column.pdf" descr="system-of-systems-colum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157" y="3749581"/>
            <a:ext cx="5080001" cy="62168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184151"/>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905</Words>
  <Application>Microsoft Macintosh PowerPoint</Application>
  <PresentationFormat>Benutzerdefiniert</PresentationFormat>
  <Paragraphs>63</Paragraphs>
  <Slides>42</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42</vt:i4>
      </vt:variant>
    </vt:vector>
  </HeadingPairs>
  <TitlesOfParts>
    <vt:vector size="50" baseType="lpstr">
      <vt:lpstr>Gill Sans</vt:lpstr>
      <vt:lpstr>Helvetica</vt:lpstr>
      <vt:lpstr>Helvetica Neue</vt:lpstr>
      <vt:lpstr>Helvetica Neue Light</vt:lpstr>
      <vt:lpstr>Helvetica Neue Medium</vt:lpstr>
      <vt:lpstr>Mark Pro Book</vt:lpstr>
      <vt:lpstr>Mark Pro Heavy</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Robert Glaser</cp:lastModifiedBy>
  <cp:revision>1</cp:revision>
  <dcterms:modified xsi:type="dcterms:W3CDTF">2023-07-27T14:47:23Z</dcterms:modified>
</cp:coreProperties>
</file>